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0"/>
  </p:notesMasterIdLst>
  <p:sldIdLst>
    <p:sldId id="268" r:id="rId2"/>
    <p:sldId id="294" r:id="rId3"/>
    <p:sldId id="260" r:id="rId4"/>
    <p:sldId id="291" r:id="rId5"/>
    <p:sldId id="292" r:id="rId6"/>
    <p:sldId id="293" r:id="rId7"/>
    <p:sldId id="290" r:id="rId8"/>
    <p:sldId id="295" r:id="rId9"/>
    <p:sldId id="296" r:id="rId10"/>
    <p:sldId id="297" r:id="rId11"/>
    <p:sldId id="338" r:id="rId12"/>
    <p:sldId id="339" r:id="rId13"/>
    <p:sldId id="261" r:id="rId14"/>
    <p:sldId id="263" r:id="rId15"/>
    <p:sldId id="340" r:id="rId16"/>
    <p:sldId id="264" r:id="rId17"/>
    <p:sldId id="341" r:id="rId18"/>
    <p:sldId id="265" r:id="rId19"/>
    <p:sldId id="300" r:id="rId20"/>
    <p:sldId id="329" r:id="rId21"/>
    <p:sldId id="272" r:id="rId22"/>
    <p:sldId id="308" r:id="rId23"/>
    <p:sldId id="266" r:id="rId24"/>
    <p:sldId id="298" r:id="rId25"/>
    <p:sldId id="299" r:id="rId26"/>
    <p:sldId id="270" r:id="rId27"/>
    <p:sldId id="275" r:id="rId28"/>
    <p:sldId id="335" r:id="rId29"/>
    <p:sldId id="336" r:id="rId30"/>
    <p:sldId id="273" r:id="rId31"/>
    <p:sldId id="305" r:id="rId32"/>
    <p:sldId id="302" r:id="rId33"/>
    <p:sldId id="303" r:id="rId34"/>
    <p:sldId id="306" r:id="rId35"/>
    <p:sldId id="307" r:id="rId36"/>
    <p:sldId id="276" r:id="rId37"/>
    <p:sldId id="277" r:id="rId38"/>
    <p:sldId id="278" r:id="rId39"/>
    <p:sldId id="333" r:id="rId40"/>
    <p:sldId id="279" r:id="rId41"/>
    <p:sldId id="332" r:id="rId42"/>
    <p:sldId id="280" r:id="rId43"/>
    <p:sldId id="281" r:id="rId44"/>
    <p:sldId id="334" r:id="rId45"/>
    <p:sldId id="286" r:id="rId46"/>
    <p:sldId id="282" r:id="rId47"/>
    <p:sldId id="283" r:id="rId48"/>
    <p:sldId id="287" r:id="rId49"/>
    <p:sldId id="284" r:id="rId50"/>
    <p:sldId id="337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7" r:id="rId59"/>
    <p:sldId id="318" r:id="rId60"/>
    <p:sldId id="319" r:id="rId61"/>
    <p:sldId id="320" r:id="rId62"/>
    <p:sldId id="321" r:id="rId63"/>
    <p:sldId id="322" r:id="rId64"/>
    <p:sldId id="323" r:id="rId65"/>
    <p:sldId id="324" r:id="rId66"/>
    <p:sldId id="325" r:id="rId67"/>
    <p:sldId id="326" r:id="rId68"/>
    <p:sldId id="327" r:id="rId6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3D87"/>
    <a:srgbClr val="30479E"/>
    <a:srgbClr val="5E39BD"/>
    <a:srgbClr val="5B00D4"/>
    <a:srgbClr val="5300BD"/>
    <a:srgbClr val="1D2DA0"/>
    <a:srgbClr val="0A2077"/>
    <a:srgbClr val="FC2A43"/>
    <a:srgbClr val="2F97A1"/>
    <a:srgbClr val="D84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80" autoAdjust="0"/>
  </p:normalViewPr>
  <p:slideViewPr>
    <p:cSldViewPr snapToGrid="0" snapToObjects="1">
      <p:cViewPr>
        <p:scale>
          <a:sx n="81" d="100"/>
          <a:sy n="81" d="100"/>
        </p:scale>
        <p:origin x="-448" y="-5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notesMaster" Target="notesMasters/notesMaster1.xml"/><Relationship Id="rId71" Type="http://schemas.openxmlformats.org/officeDocument/2006/relationships/printerSettings" Target="printerSettings/printerSettings1.bin"/><Relationship Id="rId72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viewProps" Target="viewProps.xml"/><Relationship Id="rId74" Type="http://schemas.openxmlformats.org/officeDocument/2006/relationships/theme" Target="theme/theme1.xml"/><Relationship Id="rId75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8E7FA-D42D-9146-BA85-79259A3BB9A3}" type="datetimeFigureOut">
              <a:rPr lang="en-US" smtClean="0"/>
              <a:t>23.02.22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4E54A-C58B-BD4E-81DE-9E8CD74FF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81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1D01-7E80-1442-A99E-96B2E5B8066D}" type="datetimeFigureOut">
              <a:rPr lang="en-US" smtClean="0"/>
              <a:t>23.02.22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B33C-B82F-4745-8F9B-922A25A7F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24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1D01-7E80-1442-A99E-96B2E5B8066D}" type="datetimeFigureOut">
              <a:rPr lang="en-US" smtClean="0"/>
              <a:t>23.02.22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B33C-B82F-4745-8F9B-922A25A7F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80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1D01-7E80-1442-A99E-96B2E5B8066D}" type="datetimeFigureOut">
              <a:rPr lang="en-US" smtClean="0"/>
              <a:t>23.02.22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B33C-B82F-4745-8F9B-922A25A7F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0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1D01-7E80-1442-A99E-96B2E5B8066D}" type="datetimeFigureOut">
              <a:rPr lang="en-US" smtClean="0"/>
              <a:t>23.02.22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B33C-B82F-4745-8F9B-922A25A7F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4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1D01-7E80-1442-A99E-96B2E5B8066D}" type="datetimeFigureOut">
              <a:rPr lang="en-US" smtClean="0"/>
              <a:t>23.02.22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B33C-B82F-4745-8F9B-922A25A7F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4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1D01-7E80-1442-A99E-96B2E5B8066D}" type="datetimeFigureOut">
              <a:rPr lang="en-US" smtClean="0"/>
              <a:t>23.02.22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B33C-B82F-4745-8F9B-922A25A7F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118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1D01-7E80-1442-A99E-96B2E5B8066D}" type="datetimeFigureOut">
              <a:rPr lang="en-US" smtClean="0"/>
              <a:t>23.02.22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B33C-B82F-4745-8F9B-922A25A7F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8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1D01-7E80-1442-A99E-96B2E5B8066D}" type="datetimeFigureOut">
              <a:rPr lang="en-US" smtClean="0"/>
              <a:t>23.02.22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B33C-B82F-4745-8F9B-922A25A7F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96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1D01-7E80-1442-A99E-96B2E5B8066D}" type="datetimeFigureOut">
              <a:rPr lang="en-US" smtClean="0"/>
              <a:t>23.02.22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B33C-B82F-4745-8F9B-922A25A7F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9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1D01-7E80-1442-A99E-96B2E5B8066D}" type="datetimeFigureOut">
              <a:rPr lang="en-US" smtClean="0"/>
              <a:t>23.02.22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B33C-B82F-4745-8F9B-922A25A7F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0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1D01-7E80-1442-A99E-96B2E5B8066D}" type="datetimeFigureOut">
              <a:rPr lang="en-US" smtClean="0"/>
              <a:t>23.02.22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B33C-B82F-4745-8F9B-922A25A7F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2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51D01-7E80-1442-A99E-96B2E5B8066D}" type="datetimeFigureOut">
              <a:rPr lang="en-US" smtClean="0"/>
              <a:t>23.02.22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AB33C-B82F-4745-8F9B-922A25A7F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9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3337" y="2524350"/>
            <a:ext cx="5948894" cy="2489282"/>
          </a:xfrm>
        </p:spPr>
        <p:txBody>
          <a:bodyPr>
            <a:noAutofit/>
          </a:bodyPr>
          <a:lstStyle/>
          <a:p>
            <a:pPr algn="r"/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Dinamik 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Fonksiyon Testleri ve </a:t>
            </a:r>
            <a:b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</a:br>
            <a:r>
              <a:rPr lang="tr-TR" dirty="0" err="1" smtClean="0">
                <a:solidFill>
                  <a:srgbClr val="1D2DA0"/>
                </a:solidFill>
                <a:latin typeface="Arial"/>
                <a:cs typeface="Arial"/>
              </a:rPr>
              <a:t>Preanalitik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 Evre</a:t>
            </a:r>
            <a:endParaRPr lang="en-US" dirty="0">
              <a:solidFill>
                <a:srgbClr val="1D2DA0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5060673"/>
            <a:ext cx="6377930" cy="1109655"/>
          </a:xfrm>
        </p:spPr>
        <p:txBody>
          <a:bodyPr>
            <a:noAutofit/>
          </a:bodyPr>
          <a:lstStyle/>
          <a:p>
            <a:pPr algn="r">
              <a:lnSpc>
                <a:spcPct val="80000"/>
              </a:lnSpc>
            </a:pPr>
            <a:r>
              <a:rPr lang="tr-TR" sz="2400" dirty="0">
                <a:solidFill>
                  <a:srgbClr val="1D2DA0"/>
                </a:solidFill>
                <a:latin typeface="Arial"/>
                <a:cs typeface="Arial"/>
              </a:rPr>
              <a:t>Oytun Portakal</a:t>
            </a:r>
          </a:p>
          <a:p>
            <a:pPr algn="r">
              <a:lnSpc>
                <a:spcPct val="80000"/>
              </a:lnSpc>
            </a:pPr>
            <a:r>
              <a:rPr lang="en-US" sz="2400" dirty="0" err="1" smtClean="0">
                <a:solidFill>
                  <a:srgbClr val="1D2DA0"/>
                </a:solidFill>
                <a:latin typeface="Arial"/>
                <a:cs typeface="Arial"/>
              </a:rPr>
              <a:t>Hacettepe</a:t>
            </a:r>
            <a:r>
              <a:rPr lang="en-US" sz="2400" dirty="0" smtClean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sz="2400" dirty="0" err="1" smtClean="0">
                <a:solidFill>
                  <a:srgbClr val="1D2DA0"/>
                </a:solidFill>
                <a:latin typeface="Arial"/>
                <a:cs typeface="Arial"/>
              </a:rPr>
              <a:t>Üniversitesi</a:t>
            </a:r>
            <a:r>
              <a:rPr lang="en-US" sz="2400" dirty="0" smtClean="0">
                <a:solidFill>
                  <a:srgbClr val="1D2DA0"/>
                </a:solidFill>
                <a:latin typeface="Arial"/>
                <a:cs typeface="Arial"/>
              </a:rPr>
              <a:t> Tıp </a:t>
            </a:r>
            <a:r>
              <a:rPr lang="en-US" sz="2400" dirty="0" err="1" smtClean="0">
                <a:solidFill>
                  <a:srgbClr val="1D2DA0"/>
                </a:solidFill>
                <a:latin typeface="Arial"/>
                <a:cs typeface="Arial"/>
              </a:rPr>
              <a:t>Fakültesi</a:t>
            </a:r>
            <a:endParaRPr lang="en-US" sz="2400" dirty="0" smtClean="0">
              <a:solidFill>
                <a:srgbClr val="1D2DA0"/>
              </a:solidFill>
              <a:latin typeface="Arial"/>
              <a:cs typeface="Arial"/>
            </a:endParaRPr>
          </a:p>
          <a:p>
            <a:pPr algn="r">
              <a:lnSpc>
                <a:spcPct val="80000"/>
              </a:lnSpc>
            </a:pPr>
            <a:r>
              <a:rPr lang="en-US" sz="2400" dirty="0" err="1" smtClean="0">
                <a:solidFill>
                  <a:srgbClr val="1D2DA0"/>
                </a:solidFill>
                <a:latin typeface="Arial"/>
                <a:cs typeface="Arial"/>
              </a:rPr>
              <a:t>Biyokimya</a:t>
            </a:r>
            <a:r>
              <a:rPr lang="en-US" sz="2400" dirty="0" smtClean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1D2DA0"/>
                </a:solidFill>
                <a:latin typeface="Arial"/>
                <a:cs typeface="Arial"/>
              </a:rPr>
              <a:t>A</a:t>
            </a:r>
            <a:r>
              <a:rPr lang="en-US" sz="2400" dirty="0" err="1" smtClean="0">
                <a:solidFill>
                  <a:srgbClr val="1D2DA0"/>
                </a:solidFill>
                <a:latin typeface="Arial"/>
                <a:cs typeface="Arial"/>
              </a:rPr>
              <a:t>nabilim</a:t>
            </a:r>
            <a:r>
              <a:rPr lang="en-US" sz="2400" dirty="0" smtClean="0">
                <a:solidFill>
                  <a:srgbClr val="1D2DA0"/>
                </a:solidFill>
                <a:latin typeface="Arial"/>
                <a:cs typeface="Arial"/>
              </a:rPr>
              <a:t> Dalı, 2022</a:t>
            </a:r>
            <a:endParaRPr lang="en-US" sz="2400" dirty="0">
              <a:solidFill>
                <a:srgbClr val="1D2DA0"/>
              </a:solidFill>
              <a:latin typeface="Arial"/>
              <a:cs typeface="Arial"/>
            </a:endParaRP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2428669" y="1835400"/>
            <a:ext cx="8329031" cy="2680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dirty="0"/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2428669" y="4344915"/>
            <a:ext cx="7516442" cy="1116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  <p:grpSp>
        <p:nvGrpSpPr>
          <p:cNvPr id="6" name="Group 5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7" name="Rectangle 6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995611" y="34731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48156" y="6334721"/>
            <a:ext cx="4195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30479E"/>
                </a:solidFill>
                <a:latin typeface="Arial"/>
                <a:cs typeface="Arial"/>
              </a:rPr>
              <a:t>TBD- </a:t>
            </a:r>
            <a:r>
              <a:rPr lang="en-US" sz="1400" dirty="0" err="1" smtClean="0">
                <a:solidFill>
                  <a:srgbClr val="30479E"/>
                </a:solidFill>
                <a:latin typeface="Arial"/>
                <a:cs typeface="Arial"/>
              </a:rPr>
              <a:t>Preanalitik</a:t>
            </a:r>
            <a:r>
              <a:rPr lang="en-US" sz="1400" dirty="0" smtClean="0">
                <a:solidFill>
                  <a:srgbClr val="30479E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30479E"/>
                </a:solidFill>
                <a:latin typeface="Arial"/>
                <a:cs typeface="Arial"/>
              </a:rPr>
              <a:t>Evre</a:t>
            </a:r>
            <a:r>
              <a:rPr lang="en-US" sz="1400" dirty="0" smtClean="0">
                <a:solidFill>
                  <a:srgbClr val="30479E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30479E"/>
                </a:solidFill>
                <a:latin typeface="Arial"/>
                <a:cs typeface="Arial"/>
              </a:rPr>
              <a:t>Sempozyumu</a:t>
            </a:r>
            <a:r>
              <a:rPr lang="en-US" sz="1400" dirty="0" smtClean="0">
                <a:solidFill>
                  <a:srgbClr val="30479E"/>
                </a:solidFill>
                <a:latin typeface="Arial"/>
                <a:cs typeface="Arial"/>
              </a:rPr>
              <a:t> -Ankara-2022</a:t>
            </a:r>
            <a:endParaRPr lang="en-US" sz="1400" dirty="0">
              <a:solidFill>
                <a:srgbClr val="30479E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1815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3205" y="796653"/>
            <a:ext cx="6798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4" name="Rectangle 3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ectangle 7"/>
          <p:cNvSpPr/>
          <p:nvPr/>
        </p:nvSpPr>
        <p:spPr>
          <a:xfrm>
            <a:off x="1809727" y="726436"/>
            <a:ext cx="665621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200" dirty="0" err="1">
                <a:latin typeface="Arial"/>
                <a:cs typeface="Arial"/>
              </a:rPr>
              <a:t>Büyüme</a:t>
            </a:r>
            <a:r>
              <a:rPr lang="en-US" sz="2200" dirty="0">
                <a:latin typeface="Arial"/>
                <a:cs typeface="Arial"/>
              </a:rPr>
              <a:t> </a:t>
            </a:r>
            <a:r>
              <a:rPr lang="en-US" sz="2200" dirty="0" err="1">
                <a:latin typeface="Arial"/>
                <a:cs typeface="Arial"/>
              </a:rPr>
              <a:t>hormonu</a:t>
            </a:r>
            <a:r>
              <a:rPr lang="en-US" sz="2200" dirty="0">
                <a:latin typeface="Arial"/>
                <a:cs typeface="Arial"/>
              </a:rPr>
              <a:t> </a:t>
            </a:r>
            <a:r>
              <a:rPr lang="en-US" sz="2200" dirty="0" err="1" smtClean="0">
                <a:latin typeface="Arial"/>
                <a:cs typeface="Arial"/>
              </a:rPr>
              <a:t>eksikliği</a:t>
            </a:r>
            <a:r>
              <a:rPr lang="en-US" sz="2200" dirty="0" smtClean="0">
                <a:latin typeface="Arial"/>
                <a:cs typeface="Arial"/>
              </a:rPr>
              <a:t> (</a:t>
            </a:r>
            <a:r>
              <a:rPr lang="en-US" sz="2200" dirty="0">
                <a:latin typeface="Arial"/>
                <a:cs typeface="Arial"/>
              </a:rPr>
              <a:t>GHD) </a:t>
            </a:r>
            <a:r>
              <a:rPr lang="en-US" sz="2200" dirty="0" err="1" smtClean="0">
                <a:latin typeface="Arial"/>
                <a:cs typeface="Arial"/>
              </a:rPr>
              <a:t>düşünülüyorsa</a:t>
            </a:r>
            <a:r>
              <a:rPr lang="en-US" sz="2200" dirty="0" smtClean="0">
                <a:latin typeface="Arial"/>
                <a:cs typeface="Arial"/>
              </a:rPr>
              <a:t>: 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err="1" smtClean="0">
                <a:latin typeface="Arial"/>
                <a:cs typeface="Arial"/>
              </a:rPr>
              <a:t>Arginin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testi</a:t>
            </a:r>
            <a:r>
              <a:rPr lang="en-US" sz="2000" dirty="0" smtClean="0">
                <a:latin typeface="Arial"/>
                <a:cs typeface="Arial"/>
              </a:rPr>
              <a:t> / </a:t>
            </a:r>
            <a:r>
              <a:rPr lang="en-US" sz="2000" dirty="0" err="1" smtClean="0">
                <a:latin typeface="Arial"/>
                <a:cs typeface="Arial"/>
              </a:rPr>
              <a:t>Klonidin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testi</a:t>
            </a:r>
            <a:r>
              <a:rPr lang="en-US" sz="2000" dirty="0" smtClean="0">
                <a:latin typeface="Arial"/>
                <a:cs typeface="Arial"/>
              </a:rPr>
              <a:t>/ L-dopa </a:t>
            </a:r>
            <a:r>
              <a:rPr lang="en-US" sz="2000" dirty="0" err="1" smtClean="0">
                <a:latin typeface="Arial"/>
                <a:cs typeface="Arial"/>
              </a:rPr>
              <a:t>testi</a:t>
            </a:r>
            <a:endParaRPr lang="en-US" sz="2000" dirty="0" smtClean="0"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000" dirty="0" err="1" smtClean="0">
                <a:latin typeface="Arial"/>
                <a:cs typeface="Arial"/>
              </a:rPr>
              <a:t>Arginin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t</a:t>
            </a:r>
            <a:r>
              <a:rPr lang="en-US" sz="2000" dirty="0" err="1" smtClean="0">
                <a:latin typeface="Arial"/>
                <a:cs typeface="Arial"/>
              </a:rPr>
              <a:t>esti</a:t>
            </a:r>
            <a:r>
              <a:rPr lang="en-US" sz="2000" dirty="0" smtClean="0">
                <a:latin typeface="Arial"/>
                <a:cs typeface="Arial"/>
              </a:rPr>
              <a:t> + GHRH </a:t>
            </a:r>
            <a:r>
              <a:rPr lang="en-US" sz="2000" dirty="0" err="1" smtClean="0">
                <a:latin typeface="Arial"/>
                <a:cs typeface="Arial"/>
              </a:rPr>
              <a:t>testi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endParaRPr lang="en-US" sz="2000" dirty="0"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000" dirty="0" err="1" smtClean="0">
                <a:latin typeface="Arial"/>
                <a:cs typeface="Arial"/>
              </a:rPr>
              <a:t>İnsülin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Tolerans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Testi</a:t>
            </a:r>
            <a:r>
              <a:rPr lang="en-US" sz="2000" dirty="0">
                <a:latin typeface="Arial"/>
                <a:cs typeface="Arial"/>
              </a:rPr>
              <a:t> (ITT) </a:t>
            </a:r>
            <a:r>
              <a:rPr lang="en-US" sz="2000" dirty="0" err="1" smtClean="0">
                <a:latin typeface="Arial"/>
                <a:cs typeface="Arial"/>
              </a:rPr>
              <a:t>yapılabilir</a:t>
            </a:r>
            <a:endParaRPr lang="en-US" sz="2000" dirty="0" smtClean="0">
              <a:latin typeface="Arial"/>
              <a:cs typeface="Arial"/>
            </a:endParaRPr>
          </a:p>
          <a:p>
            <a:pPr marL="1257300" lvl="2" indent="-342900"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ITT de </a:t>
            </a:r>
            <a:r>
              <a:rPr lang="en-US" sz="2000" dirty="0" err="1" smtClean="0">
                <a:latin typeface="Arial"/>
                <a:cs typeface="Arial"/>
              </a:rPr>
              <a:t>plazma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glukoz</a:t>
            </a:r>
            <a:r>
              <a:rPr lang="en-US" sz="2000" dirty="0" smtClean="0">
                <a:latin typeface="Arial"/>
                <a:cs typeface="Arial"/>
              </a:rPr>
              <a:t> ≤</a:t>
            </a:r>
            <a:r>
              <a:rPr lang="en-US" sz="2000" dirty="0">
                <a:latin typeface="Arial"/>
                <a:cs typeface="Arial"/>
              </a:rPr>
              <a:t>40 mg/</a:t>
            </a:r>
            <a:r>
              <a:rPr lang="en-US" sz="2000" dirty="0" err="1" smtClean="0">
                <a:latin typeface="Arial"/>
                <a:cs typeface="Arial"/>
              </a:rPr>
              <a:t>dL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ise</a:t>
            </a:r>
            <a:r>
              <a:rPr lang="en-US" sz="2000" dirty="0" smtClean="0">
                <a:latin typeface="Arial"/>
                <a:cs typeface="Arial"/>
              </a:rPr>
              <a:t> (</a:t>
            </a:r>
            <a:r>
              <a:rPr lang="en-US" sz="2000" dirty="0" err="1" smtClean="0">
                <a:latin typeface="Arial"/>
                <a:cs typeface="Arial"/>
              </a:rPr>
              <a:t>biyokimyasal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hipoglisemi</a:t>
            </a:r>
            <a:r>
              <a:rPr lang="en-US" sz="2000" dirty="0" smtClean="0">
                <a:latin typeface="Arial"/>
                <a:cs typeface="Arial"/>
              </a:rPr>
              <a:t>) </a:t>
            </a:r>
            <a:r>
              <a:rPr lang="en-US" sz="2000" dirty="0" err="1" smtClean="0">
                <a:latin typeface="Arial"/>
                <a:cs typeface="Arial"/>
              </a:rPr>
              <a:t>geçerli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kabul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edilir</a:t>
            </a:r>
            <a:r>
              <a:rPr lang="en-US" sz="2000" dirty="0" smtClean="0">
                <a:latin typeface="Arial"/>
                <a:cs typeface="Arial"/>
              </a:rPr>
              <a:t> 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err="1" smtClean="0">
                <a:latin typeface="Arial"/>
                <a:cs typeface="Arial"/>
              </a:rPr>
              <a:t>Arjinin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testi</a:t>
            </a:r>
            <a:r>
              <a:rPr lang="en-US" sz="2000" dirty="0" smtClean="0">
                <a:latin typeface="Arial"/>
                <a:cs typeface="Arial"/>
              </a:rPr>
              <a:t>:</a:t>
            </a:r>
          </a:p>
          <a:p>
            <a:pPr marL="1257300" lvl="2" indent="-342900"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 GH </a:t>
            </a:r>
            <a:r>
              <a:rPr lang="en-US" sz="2000" dirty="0" err="1" smtClean="0">
                <a:latin typeface="Arial"/>
                <a:cs typeface="Arial"/>
              </a:rPr>
              <a:t>pik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değeri</a:t>
            </a:r>
            <a:r>
              <a:rPr lang="en-US" sz="2000" dirty="0" smtClean="0">
                <a:latin typeface="Arial"/>
                <a:cs typeface="Arial"/>
              </a:rPr>
              <a:t> &lt;</a:t>
            </a:r>
            <a:r>
              <a:rPr lang="en-US" sz="2000" dirty="0">
                <a:latin typeface="Arial"/>
                <a:cs typeface="Arial"/>
              </a:rPr>
              <a:t>8 </a:t>
            </a:r>
            <a:r>
              <a:rPr lang="en-US" sz="2000" dirty="0" err="1">
                <a:latin typeface="Arial"/>
                <a:cs typeface="Arial"/>
              </a:rPr>
              <a:t>ng</a:t>
            </a:r>
            <a:r>
              <a:rPr lang="en-US" sz="2000" dirty="0">
                <a:latin typeface="Arial"/>
                <a:cs typeface="Arial"/>
              </a:rPr>
              <a:t>/</a:t>
            </a:r>
            <a:r>
              <a:rPr lang="en-US" sz="2000" dirty="0" smtClean="0">
                <a:latin typeface="Arial"/>
                <a:cs typeface="Arial"/>
              </a:rPr>
              <a:t>mL </a:t>
            </a:r>
            <a:r>
              <a:rPr lang="en-US" sz="2000" dirty="0" err="1" smtClean="0">
                <a:latin typeface="Arial"/>
                <a:cs typeface="Arial"/>
              </a:rPr>
              <a:t>ise</a:t>
            </a:r>
            <a:r>
              <a:rPr lang="en-US" sz="2000" dirty="0" smtClean="0">
                <a:latin typeface="Arial"/>
                <a:cs typeface="Arial"/>
              </a:rPr>
              <a:t> 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err="1">
                <a:latin typeface="Arial"/>
                <a:cs typeface="Arial"/>
              </a:rPr>
              <a:t>A</a:t>
            </a:r>
            <a:r>
              <a:rPr lang="en-US" sz="2000" dirty="0" err="1" smtClean="0">
                <a:latin typeface="Arial"/>
                <a:cs typeface="Arial"/>
              </a:rPr>
              <a:t>rjinin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testi</a:t>
            </a:r>
            <a:r>
              <a:rPr lang="en-US" sz="2000" dirty="0" smtClean="0">
                <a:latin typeface="Arial"/>
                <a:cs typeface="Arial"/>
              </a:rPr>
              <a:t> + GHRH </a:t>
            </a:r>
            <a:r>
              <a:rPr lang="en-US" sz="2000" dirty="0" err="1" smtClean="0">
                <a:latin typeface="Arial"/>
                <a:cs typeface="Arial"/>
              </a:rPr>
              <a:t>testi</a:t>
            </a:r>
            <a:r>
              <a:rPr lang="en-US" sz="2000" dirty="0" smtClean="0">
                <a:latin typeface="Arial"/>
                <a:cs typeface="Arial"/>
              </a:rPr>
              <a:t>  </a:t>
            </a:r>
          </a:p>
          <a:p>
            <a:pPr marL="1257300" lvl="2" indent="-342900"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GH </a:t>
            </a:r>
            <a:r>
              <a:rPr lang="en-US" sz="2000" dirty="0" err="1" smtClean="0">
                <a:latin typeface="Arial"/>
                <a:cs typeface="Arial"/>
              </a:rPr>
              <a:t>pik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değeri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&lt;20 </a:t>
            </a:r>
            <a:r>
              <a:rPr lang="en-US" sz="2000" dirty="0" err="1">
                <a:latin typeface="Arial"/>
                <a:cs typeface="Arial"/>
              </a:rPr>
              <a:t>ng</a:t>
            </a:r>
            <a:r>
              <a:rPr lang="en-US" sz="2000" dirty="0">
                <a:latin typeface="Arial"/>
                <a:cs typeface="Arial"/>
              </a:rPr>
              <a:t>/</a:t>
            </a:r>
            <a:r>
              <a:rPr lang="en-US" sz="2000" dirty="0" smtClean="0">
                <a:latin typeface="Arial"/>
                <a:cs typeface="Arial"/>
              </a:rPr>
              <a:t>mL </a:t>
            </a:r>
          </a:p>
          <a:p>
            <a:pPr marL="1257300" lvl="2" indent="-342900"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2 </a:t>
            </a:r>
            <a:r>
              <a:rPr lang="en-US" sz="2000" dirty="0" err="1">
                <a:latin typeface="Arial"/>
                <a:cs typeface="Arial"/>
              </a:rPr>
              <a:t>farklı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günde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2 test </a:t>
            </a:r>
            <a:r>
              <a:rPr lang="en-US" sz="2000" dirty="0" err="1" smtClean="0">
                <a:latin typeface="Arial"/>
                <a:cs typeface="Arial"/>
              </a:rPr>
              <a:t>ile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doğrulanmalı</a:t>
            </a:r>
            <a:endParaRPr lang="en-US" sz="2000" dirty="0" smtClean="0">
              <a:latin typeface="Arial"/>
              <a:cs typeface="Arial"/>
            </a:endParaRPr>
          </a:p>
          <a:p>
            <a:pPr marL="1257300" lvl="2" indent="-342900"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GHD </a:t>
            </a:r>
            <a:r>
              <a:rPr lang="en-US" sz="2000" dirty="0" err="1">
                <a:latin typeface="Arial"/>
                <a:cs typeface="Arial"/>
              </a:rPr>
              <a:t>tanısı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olarak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kabul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edilir</a:t>
            </a:r>
            <a:r>
              <a:rPr lang="en-US" sz="2000" dirty="0" smtClean="0">
                <a:latin typeface="Arial"/>
                <a:cs typeface="Arial"/>
              </a:rPr>
              <a:t> </a:t>
            </a:r>
          </a:p>
          <a:p>
            <a:pPr marL="431800" lvl="2" indent="-342900">
              <a:buFont typeface="Arial"/>
              <a:buChar char="•"/>
            </a:pPr>
            <a:r>
              <a:rPr lang="en-US" sz="2200" dirty="0" err="1">
                <a:latin typeface="Arial"/>
                <a:cs typeface="Arial"/>
              </a:rPr>
              <a:t>E</a:t>
            </a:r>
            <a:r>
              <a:rPr lang="en-US" sz="2200" dirty="0" err="1" smtClean="0">
                <a:latin typeface="Arial"/>
                <a:cs typeface="Arial"/>
              </a:rPr>
              <a:t>şlik</a:t>
            </a:r>
            <a:r>
              <a:rPr lang="en-US" sz="2200" dirty="0" smtClean="0">
                <a:latin typeface="Arial"/>
                <a:cs typeface="Arial"/>
              </a:rPr>
              <a:t> </a:t>
            </a:r>
            <a:r>
              <a:rPr lang="en-US" sz="2200" dirty="0" err="1">
                <a:latin typeface="Arial"/>
                <a:cs typeface="Arial"/>
              </a:rPr>
              <a:t>eden</a:t>
            </a:r>
            <a:r>
              <a:rPr lang="en-US" sz="2200" dirty="0">
                <a:latin typeface="Arial"/>
                <a:cs typeface="Arial"/>
              </a:rPr>
              <a:t> adrenal </a:t>
            </a:r>
            <a:r>
              <a:rPr lang="en-US" sz="2200" dirty="0" err="1">
                <a:latin typeface="Arial"/>
                <a:cs typeface="Arial"/>
              </a:rPr>
              <a:t>yetmezliği</a:t>
            </a:r>
            <a:r>
              <a:rPr lang="en-US" sz="2200" dirty="0">
                <a:latin typeface="Arial"/>
                <a:cs typeface="Arial"/>
              </a:rPr>
              <a:t> </a:t>
            </a:r>
            <a:r>
              <a:rPr lang="en-US" sz="2200" dirty="0" err="1">
                <a:latin typeface="Arial"/>
                <a:cs typeface="Arial"/>
              </a:rPr>
              <a:t>dışlamak</a:t>
            </a:r>
            <a:r>
              <a:rPr lang="en-US" sz="2200" dirty="0">
                <a:latin typeface="Arial"/>
                <a:cs typeface="Arial"/>
              </a:rPr>
              <a:t> </a:t>
            </a:r>
            <a:r>
              <a:rPr lang="en-US" sz="2200" dirty="0" err="1" smtClean="0">
                <a:latin typeface="Arial"/>
                <a:cs typeface="Arial"/>
              </a:rPr>
              <a:t>için</a:t>
            </a:r>
            <a:r>
              <a:rPr lang="en-US" sz="2200" dirty="0" smtClean="0">
                <a:latin typeface="Arial"/>
                <a:cs typeface="Arial"/>
              </a:rPr>
              <a:t>:</a:t>
            </a:r>
          </a:p>
          <a:p>
            <a:pPr marL="889000" lvl="3" indent="-342900">
              <a:buFont typeface="Arial"/>
              <a:buChar char="•"/>
            </a:pPr>
            <a:r>
              <a:rPr lang="en-US" sz="2000" dirty="0" err="1" smtClean="0">
                <a:latin typeface="Arial"/>
                <a:cs typeface="Arial"/>
              </a:rPr>
              <a:t>genellikle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ITT </a:t>
            </a:r>
            <a:r>
              <a:rPr lang="en-US" sz="2000" dirty="0" err="1" smtClean="0">
                <a:latin typeface="Arial"/>
                <a:cs typeface="Arial"/>
              </a:rPr>
              <a:t>yapılır</a:t>
            </a:r>
            <a:endParaRPr lang="en-US" sz="2000" dirty="0" smtClean="0">
              <a:latin typeface="Arial"/>
              <a:cs typeface="Arial"/>
            </a:endParaRPr>
          </a:p>
          <a:p>
            <a:pPr marL="889000" lvl="3" indent="-342900">
              <a:buFont typeface="Arial"/>
              <a:buChar char="•"/>
            </a:pPr>
            <a:r>
              <a:rPr lang="en-US" sz="2000" dirty="0" err="1" smtClean="0">
                <a:latin typeface="Arial"/>
                <a:cs typeface="Arial"/>
              </a:rPr>
              <a:t>pik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kortizol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&lt;430 </a:t>
            </a:r>
            <a:r>
              <a:rPr lang="en-US" sz="2000" dirty="0" err="1">
                <a:latin typeface="Arial"/>
                <a:cs typeface="Arial"/>
              </a:rPr>
              <a:t>nmol</a:t>
            </a:r>
            <a:r>
              <a:rPr lang="en-US" sz="2000" dirty="0">
                <a:latin typeface="Arial"/>
                <a:cs typeface="Arial"/>
              </a:rPr>
              <a:t>/L </a:t>
            </a:r>
            <a:r>
              <a:rPr lang="en-US" sz="2000" dirty="0" err="1" smtClean="0">
                <a:latin typeface="Arial"/>
                <a:cs typeface="Arial"/>
              </a:rPr>
              <a:t>ise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doğrulama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için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bir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LD-SST </a:t>
            </a:r>
            <a:r>
              <a:rPr lang="en-US" sz="2000" dirty="0" err="1" smtClean="0">
                <a:latin typeface="Arial"/>
                <a:cs typeface="Arial"/>
              </a:rPr>
              <a:t>yapılır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243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84407" y="210484"/>
            <a:ext cx="6895087" cy="1325563"/>
          </a:xfrm>
        </p:spPr>
        <p:txBody>
          <a:bodyPr/>
          <a:lstStyle/>
          <a:p>
            <a:pPr algn="l"/>
            <a:r>
              <a:rPr lang="tr-TR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ZORLUKLAR</a:t>
            </a:r>
            <a:endParaRPr lang="en-US" dirty="0">
              <a:solidFill>
                <a:srgbClr val="1D2D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29426" y="1692262"/>
            <a:ext cx="6750068" cy="4799258"/>
          </a:xfrm>
        </p:spPr>
        <p:txBody>
          <a:bodyPr>
            <a:normAutofit/>
          </a:bodyPr>
          <a:lstStyle/>
          <a:p>
            <a:pPr marL="360363" indent="-360363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Protokollerdeki farklılıklar</a:t>
            </a:r>
          </a:p>
          <a:p>
            <a:pPr marL="360363" indent="-360363"/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ekrete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edici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moleküllerin (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sekretagoglar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çeşitliliği </a:t>
            </a:r>
          </a:p>
          <a:p>
            <a:pPr marL="360363" lvl="2" indent="-360363"/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Stimulasyona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farklı biyolojik yanıtlar</a:t>
            </a:r>
          </a:p>
          <a:p>
            <a:pPr marL="360363" lvl="2" indent="-360363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Antikor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spesifiitesi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ve standart farklılığı gösteren ölçüm çeşitliliği</a:t>
            </a:r>
          </a:p>
          <a:p>
            <a:pPr marL="360363" lvl="2" indent="-360363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Klinik yorum farklılığı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46502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24967" y="525536"/>
            <a:ext cx="672317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Dolaşımdaki Farklı Hormon </a:t>
            </a:r>
            <a:r>
              <a:rPr lang="tr-TR" sz="4000" dirty="0" err="1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Patternleri</a:t>
            </a:r>
            <a:endParaRPr lang="en-US" sz="4000" dirty="0">
              <a:solidFill>
                <a:srgbClr val="1D2D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24967" y="1980560"/>
            <a:ext cx="6440974" cy="45259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GH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stimulasyonu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sonrası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farklı GH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izoformları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20kDa veya 22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kDa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izoformları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dolaşıma salınır.</a:t>
            </a:r>
          </a:p>
          <a:p>
            <a:pPr lvl="1">
              <a:lnSpc>
                <a:spcPct val="120000"/>
              </a:lnSpc>
            </a:pPr>
            <a:r>
              <a:rPr lang="tr-TR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Farklı ölçüm </a:t>
            </a:r>
            <a:r>
              <a:rPr lang="tr-TR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metodları</a:t>
            </a:r>
            <a:r>
              <a:rPr lang="tr-TR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farklı </a:t>
            </a:r>
            <a:r>
              <a:rPr lang="tr-TR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izoformları</a:t>
            </a:r>
            <a:r>
              <a:rPr lang="tr-TR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tanıma özelliklerine bağlı olarak GH konsantrasyonlarını farklı ölçerler.</a:t>
            </a:r>
          </a:p>
          <a:p>
            <a:pPr>
              <a:lnSpc>
                <a:spcPct val="120000"/>
              </a:lnSpc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ACTH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stimulasyonu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sonrası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kortizol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prokürsörleri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salınır ve farklı derecelerde tanınır;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kortizol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sonuçları bu nedenle farklı yorumlanır.</a:t>
            </a:r>
          </a:p>
          <a:p>
            <a:pPr>
              <a:lnSpc>
                <a:spcPct val="120000"/>
              </a:lnSpc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48803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64690" y="3335420"/>
            <a:ext cx="2223608" cy="2824495"/>
          </a:xfrm>
          <a:prstGeom prst="roundRect">
            <a:avLst/>
          </a:prstGeom>
          <a:solidFill>
            <a:srgbClr val="49952B"/>
          </a:solidFill>
          <a:ln>
            <a:solidFill>
              <a:srgbClr val="49952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16706" y="1256102"/>
            <a:ext cx="17355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Hasta </a:t>
            </a:r>
            <a:r>
              <a:rPr lang="en-US" sz="1600" dirty="0" err="1" smtClean="0">
                <a:latin typeface="Arial"/>
                <a:cs typeface="Arial"/>
              </a:rPr>
              <a:t>tanımlama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8264" y="3574592"/>
            <a:ext cx="19927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Yaş</a:t>
            </a:r>
            <a:endParaRPr lang="en-US" sz="16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285750" indent="-285750">
              <a:buFont typeface="Wingdings" charset="2"/>
              <a:buChar char="ü"/>
            </a:pP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Cinsiyet</a:t>
            </a:r>
            <a:endParaRPr lang="en-US" sz="16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285750" indent="-285750">
              <a:buFont typeface="Wingdings" charset="2"/>
              <a:buChar char="ü"/>
            </a:pP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BMI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Fizyolojik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özellikler</a:t>
            </a: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285750" indent="-285750">
              <a:buFont typeface="Wingdings" charset="2"/>
              <a:buChar char="ü"/>
            </a:pP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Ilaçlar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Diyet</a:t>
            </a: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285750" indent="-285750">
              <a:buFont typeface="Wingdings" charset="2"/>
              <a:buChar char="ü"/>
            </a:pPr>
            <a:endParaRPr lang="en-US" sz="16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285750" indent="-285750">
              <a:buFont typeface="Wingdings" charset="2"/>
              <a:buChar char="ü"/>
            </a:pP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326762" y="1759568"/>
            <a:ext cx="758366" cy="1248978"/>
            <a:chOff x="3370699" y="1771830"/>
            <a:chExt cx="799561" cy="1724790"/>
          </a:xfrm>
        </p:grpSpPr>
        <p:sp>
          <p:nvSpPr>
            <p:cNvPr id="5" name="Oval 4"/>
            <p:cNvSpPr/>
            <p:nvPr/>
          </p:nvSpPr>
          <p:spPr>
            <a:xfrm>
              <a:off x="3590186" y="1771830"/>
              <a:ext cx="376264" cy="42335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3762641" y="2257906"/>
              <a:ext cx="0" cy="10191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62641" y="2257906"/>
              <a:ext cx="407619" cy="29791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3370699" y="2257906"/>
              <a:ext cx="391942" cy="29791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762641" y="3277100"/>
              <a:ext cx="407619" cy="2195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370699" y="3277100"/>
              <a:ext cx="391942" cy="2195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ounded Rectangle 18"/>
          <p:cNvSpPr/>
          <p:nvPr/>
        </p:nvSpPr>
        <p:spPr>
          <a:xfrm>
            <a:off x="3265553" y="3335419"/>
            <a:ext cx="2190275" cy="2824496"/>
          </a:xfrm>
          <a:prstGeom prst="roundRect">
            <a:avLst/>
          </a:prstGeom>
          <a:solidFill>
            <a:srgbClr val="D84FC1"/>
          </a:solidFill>
          <a:ln>
            <a:solidFill>
              <a:srgbClr val="D84FC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390905" y="3538923"/>
            <a:ext cx="1923823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Örnek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türü</a:t>
            </a:r>
            <a:endParaRPr lang="en-US" sz="16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285750" indent="-285750">
              <a:buFont typeface="Wingdings" charset="2"/>
              <a:buChar char="ü"/>
            </a:pP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Örnek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toplama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zamanı</a:t>
            </a:r>
            <a:endParaRPr lang="en-US" sz="16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285750" indent="-285750">
              <a:buFont typeface="Wingdings" charset="2"/>
              <a:buChar char="ü"/>
            </a:pP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Postür</a:t>
            </a:r>
            <a:endParaRPr lang="en-US" sz="16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285750" indent="-285750">
              <a:buFont typeface="Wingdings" charset="2"/>
              <a:buChar char="ü"/>
            </a:pP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Açlık</a:t>
            </a:r>
            <a:endParaRPr lang="en-US" sz="16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285750" indent="-285750">
              <a:buFont typeface="Wingdings" charset="2"/>
              <a:buChar char="ü"/>
            </a:pP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Nikotin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FFFFFF"/>
                </a:solidFill>
                <a:latin typeface="Arial"/>
                <a:cs typeface="Arial"/>
              </a:rPr>
              <a:t>/ </a:t>
            </a:r>
            <a:r>
              <a:rPr lang="en-US" sz="1600" dirty="0" err="1">
                <a:solidFill>
                  <a:srgbClr val="FFFFFF"/>
                </a:solidFill>
                <a:latin typeface="Arial"/>
                <a:cs typeface="Arial"/>
              </a:rPr>
              <a:t>kahve</a:t>
            </a:r>
            <a:r>
              <a:rPr lang="en-US" sz="1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en-US" sz="16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285750" indent="-285750">
              <a:buFont typeface="Wingdings" charset="2"/>
              <a:buChar char="ü"/>
            </a:pP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Tüp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 / </a:t>
            </a: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kap</a:t>
            </a:r>
            <a:endParaRPr lang="en-US" sz="16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285750" indent="-285750">
              <a:buFont typeface="Wingdings" charset="2"/>
              <a:buChar char="ü"/>
            </a:pP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Koruyucular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Turnike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Örnek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saklama</a:t>
            </a:r>
            <a:endParaRPr lang="en-US" sz="16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285750" indent="-285750">
              <a:buFont typeface="Wingdings" charset="2"/>
              <a:buChar char="ü"/>
            </a:pP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90905" y="1296156"/>
            <a:ext cx="15303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Arial"/>
                <a:cs typeface="Arial"/>
              </a:rPr>
              <a:t>Örnek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toplama</a:t>
            </a:r>
            <a:endParaRPr lang="en-US" sz="1600" dirty="0">
              <a:latin typeface="Arial"/>
              <a:cs typeface="Arial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060522" y="1912949"/>
            <a:ext cx="642778" cy="1259277"/>
            <a:chOff x="4060522" y="2155527"/>
            <a:chExt cx="477254" cy="1016699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2" name="Can 21"/>
            <p:cNvSpPr/>
            <p:nvPr/>
          </p:nvSpPr>
          <p:spPr>
            <a:xfrm>
              <a:off x="4060522" y="2155527"/>
              <a:ext cx="172454" cy="711899"/>
            </a:xfrm>
            <a:prstGeom prst="can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Can 22"/>
            <p:cNvSpPr/>
            <p:nvPr/>
          </p:nvSpPr>
          <p:spPr>
            <a:xfrm>
              <a:off x="4212922" y="2307927"/>
              <a:ext cx="172454" cy="711899"/>
            </a:xfrm>
            <a:prstGeom prst="can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Can 23"/>
            <p:cNvSpPr/>
            <p:nvPr/>
          </p:nvSpPr>
          <p:spPr>
            <a:xfrm>
              <a:off x="4365322" y="2460327"/>
              <a:ext cx="172454" cy="711899"/>
            </a:xfrm>
            <a:prstGeom prst="can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5941907" y="3359968"/>
            <a:ext cx="2226158" cy="2799947"/>
          </a:xfrm>
          <a:prstGeom prst="round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302999" y="1287462"/>
            <a:ext cx="13933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Arial"/>
                <a:cs typeface="Arial"/>
              </a:rPr>
              <a:t>Örnek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işleme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95145" y="3585873"/>
            <a:ext cx="2072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n-US" sz="1600" dirty="0" err="1" smtClean="0">
                <a:solidFill>
                  <a:schemeClr val="bg1"/>
                </a:solidFill>
                <a:latin typeface="Arial"/>
                <a:cs typeface="Arial"/>
              </a:rPr>
              <a:t>Örnek</a:t>
            </a:r>
            <a:r>
              <a:rPr lang="en-US" sz="1600" dirty="0" smtClean="0">
                <a:solidFill>
                  <a:schemeClr val="bg1"/>
                </a:solidFill>
                <a:latin typeface="Arial"/>
                <a:cs typeface="Arial"/>
              </a:rPr>
              <a:t> transport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1600" dirty="0" err="1" smtClean="0">
                <a:solidFill>
                  <a:schemeClr val="bg1"/>
                </a:solidFill>
                <a:latin typeface="Arial"/>
                <a:cs typeface="Arial"/>
              </a:rPr>
              <a:t>Santrifüj</a:t>
            </a:r>
            <a:endParaRPr lang="en-US" sz="16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285750" indent="-285750">
              <a:buFont typeface="Wingdings" charset="2"/>
              <a:buChar char="ü"/>
            </a:pPr>
            <a:r>
              <a:rPr lang="en-US" sz="1600" dirty="0" err="1" smtClean="0">
                <a:solidFill>
                  <a:schemeClr val="bg1"/>
                </a:solidFill>
                <a:latin typeface="Arial"/>
                <a:cs typeface="Arial"/>
              </a:rPr>
              <a:t>Örnek</a:t>
            </a:r>
            <a:r>
              <a:rPr lang="en-US" sz="16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/>
                <a:cs typeface="Arial"/>
              </a:rPr>
              <a:t>saklama</a:t>
            </a:r>
            <a:endParaRPr lang="en-US" sz="16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285750" indent="-285750">
              <a:buFont typeface="Wingdings" charset="2"/>
              <a:buChar char="ü"/>
            </a:pPr>
            <a:r>
              <a:rPr lang="en-US" sz="1600" dirty="0" err="1" smtClean="0">
                <a:solidFill>
                  <a:schemeClr val="bg1"/>
                </a:solidFill>
                <a:latin typeface="Arial"/>
                <a:cs typeface="Arial"/>
              </a:rPr>
              <a:t>Stabilite</a:t>
            </a:r>
            <a:r>
              <a:rPr lang="en-US" sz="16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pPr marL="285750" indent="-285750">
              <a:buFont typeface="Wingdings" charset="2"/>
              <a:buChar char="ü"/>
            </a:pPr>
            <a:endParaRPr lang="en-US" sz="1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0" name="Cube 29"/>
          <p:cNvSpPr/>
          <p:nvPr/>
        </p:nvSpPr>
        <p:spPr>
          <a:xfrm>
            <a:off x="6537589" y="1912948"/>
            <a:ext cx="721172" cy="752635"/>
          </a:xfrm>
          <a:prstGeom prst="cube">
            <a:avLst/>
          </a:prstGeom>
          <a:solidFill>
            <a:srgbClr val="679FFF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7160149" y="2101711"/>
            <a:ext cx="708191" cy="714133"/>
            <a:chOff x="7509603" y="2066135"/>
            <a:chExt cx="923145" cy="749709"/>
          </a:xfrm>
        </p:grpSpPr>
        <p:sp>
          <p:nvSpPr>
            <p:cNvPr id="36" name="Multiply 35"/>
            <p:cNvSpPr/>
            <p:nvPr/>
          </p:nvSpPr>
          <p:spPr>
            <a:xfrm>
              <a:off x="7509603" y="2290471"/>
              <a:ext cx="658462" cy="525373"/>
            </a:xfrm>
            <a:prstGeom prst="mathMultiply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Multiply 39"/>
            <p:cNvSpPr/>
            <p:nvPr/>
          </p:nvSpPr>
          <p:spPr>
            <a:xfrm>
              <a:off x="7917219" y="2066135"/>
              <a:ext cx="515529" cy="589848"/>
            </a:xfrm>
            <a:prstGeom prst="mathMultiply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err="1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Preanalitik</a:t>
            </a:r>
            <a:r>
              <a:rPr lang="tr-TR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Evre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903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/>
          <p:cNvSpPr/>
          <p:nvPr/>
        </p:nvSpPr>
        <p:spPr>
          <a:xfrm>
            <a:off x="692760" y="1121693"/>
            <a:ext cx="3777182" cy="2903207"/>
          </a:xfrm>
          <a:prstGeom prst="rightArrow">
            <a:avLst/>
          </a:prstGeom>
          <a:solidFill>
            <a:srgbClr val="49952B"/>
          </a:solidFill>
          <a:ln>
            <a:solidFill>
              <a:srgbClr val="49952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55445" y="2302937"/>
            <a:ext cx="1774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Hasta </a:t>
            </a:r>
            <a:r>
              <a:rPr lang="en-US" dirty="0" err="1" smtClean="0"/>
              <a:t>tanımlama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47241" y="1261928"/>
            <a:ext cx="3496781" cy="39424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294656" y="1613405"/>
            <a:ext cx="29689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err="1" smtClean="0"/>
              <a:t>Yaş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cinsiyet</a:t>
            </a:r>
            <a:r>
              <a:rPr lang="en-US" dirty="0" smtClean="0"/>
              <a:t>: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err="1" smtClean="0"/>
              <a:t>Gonodotropinler</a:t>
            </a:r>
            <a:r>
              <a:rPr lang="en-US" dirty="0" smtClean="0"/>
              <a:t>: FSH/LH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err="1" smtClean="0"/>
              <a:t>Tiroid</a:t>
            </a:r>
            <a:r>
              <a:rPr lang="en-US" dirty="0" smtClean="0"/>
              <a:t> </a:t>
            </a:r>
            <a:r>
              <a:rPr lang="en-US" dirty="0" err="1" smtClean="0"/>
              <a:t>hormonları</a:t>
            </a:r>
            <a:endParaRPr lang="en-US" dirty="0" smtClean="0"/>
          </a:p>
          <a:p>
            <a:pPr lvl="1"/>
            <a:r>
              <a:rPr lang="en-US" dirty="0" smtClean="0"/>
              <a:t>	fT4</a:t>
            </a:r>
            <a:endParaRPr lang="en-US" dirty="0"/>
          </a:p>
          <a:p>
            <a:pPr marL="742950" lvl="1" indent="-285750">
              <a:buFont typeface="Arial"/>
              <a:buChar char="•"/>
            </a:pPr>
            <a:r>
              <a:rPr lang="en-US" dirty="0" err="1" smtClean="0"/>
              <a:t>Menstruel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endParaRPr lang="en-US" dirty="0" smtClean="0"/>
          </a:p>
          <a:p>
            <a:pPr marL="742950" lvl="1" indent="-285750">
              <a:buFont typeface="Arial"/>
              <a:buChar char="•"/>
            </a:pPr>
            <a:r>
              <a:rPr lang="en-US" dirty="0" err="1" smtClean="0"/>
              <a:t>Testosteron</a:t>
            </a:r>
            <a:r>
              <a:rPr lang="en-US" dirty="0" smtClean="0"/>
              <a:t> 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GH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BMI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Paraproteinler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heterofil</a:t>
            </a:r>
            <a:r>
              <a:rPr lang="en-US" dirty="0" smtClean="0"/>
              <a:t> </a:t>
            </a:r>
            <a:r>
              <a:rPr lang="en-US" dirty="0" err="1" smtClean="0"/>
              <a:t>antikorlar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223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7082" y="188158"/>
            <a:ext cx="3739153" cy="666984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486236" y="5993023"/>
            <a:ext cx="21041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J </a:t>
            </a:r>
            <a:r>
              <a:rPr lang="en-US" sz="1200" dirty="0" err="1"/>
              <a:t>Clin</a:t>
            </a:r>
            <a:r>
              <a:rPr lang="en-US" sz="1200" dirty="0"/>
              <a:t> </a:t>
            </a:r>
            <a:r>
              <a:rPr lang="en-US" sz="1200" dirty="0" err="1"/>
              <a:t>Endocrinol</a:t>
            </a:r>
            <a:r>
              <a:rPr lang="en-US" sz="1200" dirty="0"/>
              <a:t> </a:t>
            </a:r>
            <a:r>
              <a:rPr lang="en-US" sz="1200" dirty="0" err="1"/>
              <a:t>Metab</a:t>
            </a:r>
            <a:r>
              <a:rPr lang="en-US" sz="1200" dirty="0"/>
              <a:t>, July 2003, 88(7):3099–3104</a:t>
            </a:r>
          </a:p>
        </p:txBody>
      </p:sp>
    </p:spTree>
    <p:extLst>
      <p:ext uri="{BB962C8B-B14F-4D97-AF65-F5344CB8AC3E}">
        <p14:creationId xmlns:p14="http://schemas.microsoft.com/office/powerpoint/2010/main" val="1200580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/>
          <p:cNvSpPr/>
          <p:nvPr/>
        </p:nvSpPr>
        <p:spPr>
          <a:xfrm>
            <a:off x="692760" y="1121693"/>
            <a:ext cx="3777182" cy="2903207"/>
          </a:xfrm>
          <a:prstGeom prst="rightArrow">
            <a:avLst/>
          </a:prstGeom>
          <a:solidFill>
            <a:srgbClr val="D99694"/>
          </a:solidFill>
          <a:ln>
            <a:solidFill>
              <a:srgbClr val="E6B9B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55445" y="2302937"/>
            <a:ext cx="1684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Hasta </a:t>
            </a:r>
            <a:r>
              <a:rPr lang="en-US" dirty="0" err="1" smtClean="0"/>
              <a:t>hazırlama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30747" y="882509"/>
            <a:ext cx="3496781" cy="4532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77126" y="1208117"/>
            <a:ext cx="29194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err="1" smtClean="0"/>
              <a:t>Açlık</a:t>
            </a:r>
            <a:r>
              <a:rPr lang="en-US" dirty="0" smtClean="0"/>
              <a:t> / </a:t>
            </a:r>
            <a:r>
              <a:rPr lang="en-US" dirty="0" err="1" smtClean="0"/>
              <a:t>diyet</a:t>
            </a:r>
            <a:endParaRPr lang="en-US" dirty="0" smtClean="0"/>
          </a:p>
          <a:p>
            <a:pPr marL="742950" lvl="1" indent="-285750">
              <a:buFont typeface="Arial"/>
              <a:buChar char="•"/>
            </a:pPr>
            <a:r>
              <a:rPr lang="en-US" dirty="0" err="1" smtClean="0"/>
              <a:t>tiroksin</a:t>
            </a:r>
            <a:endParaRPr lang="en-US" dirty="0" smtClean="0"/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GH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err="1" smtClean="0"/>
              <a:t>Kahve</a:t>
            </a:r>
            <a:r>
              <a:rPr lang="en-US" dirty="0" smtClean="0"/>
              <a:t> </a:t>
            </a:r>
            <a:r>
              <a:rPr lang="en-US" dirty="0" err="1" smtClean="0"/>
              <a:t>içimi</a:t>
            </a:r>
            <a:endParaRPr lang="en-US" dirty="0" smtClean="0"/>
          </a:p>
          <a:p>
            <a:pPr marL="742950" lvl="1" indent="-285750">
              <a:buFont typeface="Arial"/>
              <a:buChar char="•"/>
            </a:pP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tüketimi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Diurnal </a:t>
            </a:r>
            <a:r>
              <a:rPr lang="en-US" dirty="0" err="1" smtClean="0"/>
              <a:t>ritm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Pulsatil</a:t>
            </a:r>
            <a:r>
              <a:rPr lang="en-US" dirty="0" smtClean="0"/>
              <a:t> </a:t>
            </a:r>
            <a:r>
              <a:rPr lang="en-US" dirty="0" err="1" smtClean="0"/>
              <a:t>salınım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err="1"/>
              <a:t>Prolaktin</a:t>
            </a:r>
            <a:r>
              <a:rPr lang="en-US" dirty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Örnek</a:t>
            </a:r>
            <a:r>
              <a:rPr lang="en-US" dirty="0" smtClean="0"/>
              <a:t> </a:t>
            </a:r>
            <a:r>
              <a:rPr lang="en-US" dirty="0" err="1" smtClean="0"/>
              <a:t>türü</a:t>
            </a:r>
            <a:r>
              <a:rPr lang="en-US" dirty="0" smtClean="0"/>
              <a:t>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err="1" smtClean="0"/>
              <a:t>Kan</a:t>
            </a:r>
            <a:endParaRPr lang="en-US" dirty="0" smtClean="0"/>
          </a:p>
          <a:p>
            <a:pPr marL="742950" lvl="1" indent="-285750">
              <a:buFont typeface="Arial"/>
              <a:buChar char="•"/>
            </a:pPr>
            <a:r>
              <a:rPr lang="en-US" dirty="0" err="1" smtClean="0"/>
              <a:t>Tükürük</a:t>
            </a:r>
            <a:r>
              <a:rPr lang="en-US" dirty="0" smtClean="0"/>
              <a:t>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24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idrar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482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474" y="329278"/>
            <a:ext cx="3037987" cy="6283346"/>
          </a:xfrm>
          <a:prstGeom prst="rect">
            <a:avLst/>
          </a:prstGeom>
          <a:ln>
            <a:solidFill>
              <a:srgbClr val="9BAAB7"/>
            </a:solidFill>
          </a:ln>
        </p:spPr>
      </p:pic>
    </p:spTree>
    <p:extLst>
      <p:ext uri="{BB962C8B-B14F-4D97-AF65-F5344CB8AC3E}">
        <p14:creationId xmlns:p14="http://schemas.microsoft.com/office/powerpoint/2010/main" val="2641281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/>
          <p:cNvSpPr/>
          <p:nvPr/>
        </p:nvSpPr>
        <p:spPr>
          <a:xfrm>
            <a:off x="692760" y="1121693"/>
            <a:ext cx="3777182" cy="2903207"/>
          </a:xfrm>
          <a:prstGeom prst="rightArrow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55445" y="2302937"/>
            <a:ext cx="1835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Lab. </a:t>
            </a:r>
            <a:r>
              <a:rPr lang="en-US" dirty="0" err="1" smtClean="0"/>
              <a:t>uygulamaları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47241" y="882508"/>
            <a:ext cx="3496781" cy="39424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1F497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476090" y="1241107"/>
            <a:ext cx="29194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Transport </a:t>
            </a:r>
            <a:r>
              <a:rPr lang="en-US" dirty="0" err="1" smtClean="0"/>
              <a:t>koşulları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ACTH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Santrifüj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Örnek</a:t>
            </a:r>
            <a:r>
              <a:rPr lang="en-US" dirty="0" smtClean="0"/>
              <a:t> </a:t>
            </a:r>
            <a:r>
              <a:rPr lang="en-US" dirty="0" err="1" smtClean="0"/>
              <a:t>saklama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Stabilite</a:t>
            </a:r>
            <a:r>
              <a:rPr lang="en-US" dirty="0" smtClean="0"/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84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B61191AE-D386-9042-AC74-1CC5ED92C186}"/>
              </a:ext>
            </a:extLst>
          </p:cNvPr>
          <p:cNvSpPr/>
          <p:nvPr/>
        </p:nvSpPr>
        <p:spPr>
          <a:xfrm>
            <a:off x="2377017" y="561918"/>
            <a:ext cx="4389968" cy="778933"/>
          </a:xfrm>
          <a:prstGeom prst="rect">
            <a:avLst/>
          </a:prstGeom>
          <a:solidFill>
            <a:srgbClr val="5300BD"/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93B611A9-4C93-A345-9C84-7524B8580088}"/>
              </a:ext>
            </a:extLst>
          </p:cNvPr>
          <p:cNvSpPr/>
          <p:nvPr/>
        </p:nvSpPr>
        <p:spPr>
          <a:xfrm>
            <a:off x="2377017" y="1812162"/>
            <a:ext cx="4389968" cy="778933"/>
          </a:xfrm>
          <a:prstGeom prst="rect">
            <a:avLst/>
          </a:prstGeom>
          <a:solidFill>
            <a:srgbClr val="5300BD"/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08E0FFC4-2DF9-474E-A304-09B8358D55B3}"/>
              </a:ext>
            </a:extLst>
          </p:cNvPr>
          <p:cNvSpPr/>
          <p:nvPr/>
        </p:nvSpPr>
        <p:spPr>
          <a:xfrm>
            <a:off x="2377017" y="3062406"/>
            <a:ext cx="4389968" cy="778933"/>
          </a:xfrm>
          <a:prstGeom prst="rect">
            <a:avLst/>
          </a:prstGeom>
          <a:solidFill>
            <a:srgbClr val="5300BD"/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AA4CE11-2A54-CC4E-8AF4-A73349477E3E}"/>
              </a:ext>
            </a:extLst>
          </p:cNvPr>
          <p:cNvSpPr/>
          <p:nvPr/>
        </p:nvSpPr>
        <p:spPr>
          <a:xfrm>
            <a:off x="2377017" y="4312650"/>
            <a:ext cx="4389968" cy="778933"/>
          </a:xfrm>
          <a:prstGeom prst="rect">
            <a:avLst/>
          </a:prstGeom>
          <a:solidFill>
            <a:srgbClr val="5300BD"/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1E13DDB-9D85-E444-BED0-4652911FFED6}"/>
              </a:ext>
            </a:extLst>
          </p:cNvPr>
          <p:cNvSpPr txBox="1"/>
          <p:nvPr/>
        </p:nvSpPr>
        <p:spPr>
          <a:xfrm>
            <a:off x="2857226" y="720551"/>
            <a:ext cx="3335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000" dirty="0">
                <a:solidFill>
                  <a:schemeClr val="bg1"/>
                </a:solidFill>
                <a:latin typeface="Arial"/>
                <a:cs typeface="Arial"/>
              </a:rPr>
              <a:t>hastanın teste hazırlanması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F8606FC-E79A-5B4A-A8BE-AC782762E1A1}"/>
              </a:ext>
            </a:extLst>
          </p:cNvPr>
          <p:cNvSpPr txBox="1"/>
          <p:nvPr/>
        </p:nvSpPr>
        <p:spPr>
          <a:xfrm>
            <a:off x="2857226" y="1970795"/>
            <a:ext cx="32922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000" dirty="0">
                <a:solidFill>
                  <a:schemeClr val="bg1"/>
                </a:solidFill>
                <a:latin typeface="Arial"/>
                <a:cs typeface="Arial"/>
              </a:rPr>
              <a:t>test ortamının hazırlanması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526035C7-666C-D741-BB77-2F577BF14935}"/>
              </a:ext>
            </a:extLst>
          </p:cNvPr>
          <p:cNvSpPr txBox="1"/>
          <p:nvPr/>
        </p:nvSpPr>
        <p:spPr>
          <a:xfrm>
            <a:off x="2579958" y="3238680"/>
            <a:ext cx="4005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000" dirty="0">
                <a:solidFill>
                  <a:schemeClr val="bg1"/>
                </a:solidFill>
                <a:latin typeface="Arial"/>
                <a:cs typeface="Arial"/>
              </a:rPr>
              <a:t>testin uygulanması ve örnek alımı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B4BC9E1-FCA9-E243-B1A2-E4621961B043}"/>
              </a:ext>
            </a:extLst>
          </p:cNvPr>
          <p:cNvSpPr txBox="1"/>
          <p:nvPr/>
        </p:nvSpPr>
        <p:spPr>
          <a:xfrm>
            <a:off x="3139514" y="4471283"/>
            <a:ext cx="2698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000" dirty="0">
                <a:solidFill>
                  <a:schemeClr val="bg1"/>
                </a:solidFill>
                <a:latin typeface="Arial"/>
                <a:cs typeface="Arial"/>
              </a:rPr>
              <a:t>biyokimyasal ölçümler</a:t>
            </a:r>
          </a:p>
        </p:txBody>
      </p:sp>
      <p:sp>
        <p:nvSpPr>
          <p:cNvPr id="10" name="Down Arrow 9">
            <a:extLst>
              <a:ext uri="{FF2B5EF4-FFF2-40B4-BE49-F238E27FC236}">
                <a16:creationId xmlns="" xmlns:a16="http://schemas.microsoft.com/office/drawing/2014/main" id="{4995D57F-CFFA-EF48-95A7-7A12105A67ED}"/>
              </a:ext>
            </a:extLst>
          </p:cNvPr>
          <p:cNvSpPr/>
          <p:nvPr/>
        </p:nvSpPr>
        <p:spPr>
          <a:xfrm>
            <a:off x="4320753" y="1420168"/>
            <a:ext cx="251247" cy="3126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1" name="Down Arrow 10">
            <a:extLst>
              <a:ext uri="{FF2B5EF4-FFF2-40B4-BE49-F238E27FC236}">
                <a16:creationId xmlns="" xmlns:a16="http://schemas.microsoft.com/office/drawing/2014/main" id="{D9781F5E-1F21-074A-8726-FE37AB1F1C82}"/>
              </a:ext>
            </a:extLst>
          </p:cNvPr>
          <p:cNvSpPr/>
          <p:nvPr/>
        </p:nvSpPr>
        <p:spPr>
          <a:xfrm>
            <a:off x="4334934" y="2661650"/>
            <a:ext cx="251247" cy="3126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2" name="Down Arrow 11">
            <a:extLst>
              <a:ext uri="{FF2B5EF4-FFF2-40B4-BE49-F238E27FC236}">
                <a16:creationId xmlns="" xmlns:a16="http://schemas.microsoft.com/office/drawing/2014/main" id="{24625CDC-05AC-1D43-8EFF-2D64D0C13454}"/>
              </a:ext>
            </a:extLst>
          </p:cNvPr>
          <p:cNvSpPr/>
          <p:nvPr/>
        </p:nvSpPr>
        <p:spPr>
          <a:xfrm>
            <a:off x="4368061" y="3937886"/>
            <a:ext cx="251247" cy="3126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AF433A26-E739-5641-9CA1-9D3C6E36FE5C}"/>
              </a:ext>
            </a:extLst>
          </p:cNvPr>
          <p:cNvSpPr/>
          <p:nvPr/>
        </p:nvSpPr>
        <p:spPr>
          <a:xfrm>
            <a:off x="2377016" y="5517150"/>
            <a:ext cx="4389968" cy="778933"/>
          </a:xfrm>
          <a:prstGeom prst="rect">
            <a:avLst/>
          </a:prstGeom>
          <a:solidFill>
            <a:srgbClr val="5300BD"/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140AA7F-64F0-B84F-8E89-344694EB78EB}"/>
              </a:ext>
            </a:extLst>
          </p:cNvPr>
          <p:cNvSpPr txBox="1"/>
          <p:nvPr/>
        </p:nvSpPr>
        <p:spPr>
          <a:xfrm>
            <a:off x="2991222" y="5695540"/>
            <a:ext cx="2907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000" dirty="0">
                <a:solidFill>
                  <a:schemeClr val="bg1"/>
                </a:solidFill>
                <a:latin typeface="Arial"/>
                <a:cs typeface="Arial"/>
              </a:rPr>
              <a:t>raporlama / klinik yorum</a:t>
            </a:r>
          </a:p>
        </p:txBody>
      </p:sp>
      <p:sp>
        <p:nvSpPr>
          <p:cNvPr id="15" name="Down Arrow 14">
            <a:extLst>
              <a:ext uri="{FF2B5EF4-FFF2-40B4-BE49-F238E27FC236}">
                <a16:creationId xmlns="" xmlns:a16="http://schemas.microsoft.com/office/drawing/2014/main" id="{07D500DB-CB51-544F-BA72-588F93F5FD1C}"/>
              </a:ext>
            </a:extLst>
          </p:cNvPr>
          <p:cNvSpPr/>
          <p:nvPr/>
        </p:nvSpPr>
        <p:spPr>
          <a:xfrm>
            <a:off x="4368061" y="5148028"/>
            <a:ext cx="251247" cy="3126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7" name="TextBox 16"/>
          <p:cNvSpPr txBox="1"/>
          <p:nvPr/>
        </p:nvSpPr>
        <p:spPr>
          <a:xfrm>
            <a:off x="635031" y="366608"/>
            <a:ext cx="9859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1D2DA0"/>
                </a:solidFill>
              </a:rPr>
              <a:t>DFT</a:t>
            </a:r>
            <a:endParaRPr lang="en-US" sz="4000" dirty="0">
              <a:solidFill>
                <a:srgbClr val="1D2DA0"/>
              </a:solidFill>
            </a:endParaRPr>
          </a:p>
        </p:txBody>
      </p:sp>
      <p:sp>
        <p:nvSpPr>
          <p:cNvPr id="18" name="Right Brace 17"/>
          <p:cNvSpPr/>
          <p:nvPr/>
        </p:nvSpPr>
        <p:spPr>
          <a:xfrm>
            <a:off x="6929529" y="878075"/>
            <a:ext cx="235165" cy="276071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305793" y="1970795"/>
            <a:ext cx="12624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/>
                <a:cs typeface="Arial"/>
              </a:rPr>
              <a:t>Preanalitik</a:t>
            </a:r>
            <a:r>
              <a:rPr lang="en-US" dirty="0" smtClean="0">
                <a:latin typeface="Arial"/>
                <a:cs typeface="Arial"/>
              </a:rPr>
              <a:t> </a:t>
            </a:r>
          </a:p>
          <a:p>
            <a:r>
              <a:rPr lang="en-US" dirty="0" err="1" smtClean="0">
                <a:latin typeface="Arial"/>
                <a:cs typeface="Arial"/>
              </a:rPr>
              <a:t>faz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8524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97677" y="2243909"/>
            <a:ext cx="538728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1D2DA0"/>
                </a:solidFill>
                <a:latin typeface="Arial"/>
                <a:cs typeface="Arial"/>
              </a:rPr>
              <a:t>Stimülasyon</a:t>
            </a:r>
            <a:r>
              <a:rPr lang="en-US" sz="2800" dirty="0" smtClean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sz="2800" dirty="0" err="1" smtClean="0">
                <a:solidFill>
                  <a:srgbClr val="1D2DA0"/>
                </a:solidFill>
                <a:latin typeface="Arial"/>
                <a:cs typeface="Arial"/>
              </a:rPr>
              <a:t>ve</a:t>
            </a:r>
            <a:r>
              <a:rPr lang="en-US" sz="2800" dirty="0" smtClean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sz="2800" dirty="0" err="1" smtClean="0">
                <a:solidFill>
                  <a:srgbClr val="1D2DA0"/>
                </a:solidFill>
                <a:latin typeface="Arial"/>
                <a:cs typeface="Arial"/>
              </a:rPr>
              <a:t>supresyon</a:t>
            </a:r>
            <a:r>
              <a:rPr lang="en-US" sz="2800" dirty="0" smtClean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sz="2800" dirty="0" err="1" smtClean="0">
                <a:solidFill>
                  <a:srgbClr val="1D2DA0"/>
                </a:solidFill>
                <a:latin typeface="Arial"/>
                <a:cs typeface="Arial"/>
              </a:rPr>
              <a:t>testleri</a:t>
            </a:r>
            <a:r>
              <a:rPr lang="en-US" sz="2800" dirty="0" smtClean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1D2DA0"/>
                </a:solidFill>
                <a:latin typeface="Arial"/>
                <a:cs typeface="Arial"/>
              </a:rPr>
              <a:t>hala</a:t>
            </a:r>
            <a:r>
              <a:rPr lang="en-US" sz="2800" dirty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1D2DA0"/>
                </a:solidFill>
                <a:latin typeface="Arial"/>
                <a:cs typeface="Arial"/>
              </a:rPr>
              <a:t>yaygın</a:t>
            </a:r>
            <a:r>
              <a:rPr lang="en-US" sz="2800" dirty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1D2DA0"/>
                </a:solidFill>
                <a:latin typeface="Arial"/>
                <a:cs typeface="Arial"/>
              </a:rPr>
              <a:t>olarak</a:t>
            </a:r>
            <a:r>
              <a:rPr lang="en-US" sz="2800" dirty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1D2DA0"/>
                </a:solidFill>
                <a:latin typeface="Arial"/>
                <a:cs typeface="Arial"/>
              </a:rPr>
              <a:t>kullanılmaktadır</a:t>
            </a:r>
            <a:r>
              <a:rPr lang="en-US" sz="2800" dirty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1D2DA0"/>
                </a:solidFill>
                <a:latin typeface="Arial"/>
                <a:cs typeface="Arial"/>
              </a:rPr>
              <a:t>ve</a:t>
            </a:r>
            <a:r>
              <a:rPr lang="en-US" sz="2800" dirty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1D2DA0"/>
                </a:solidFill>
                <a:latin typeface="Arial"/>
                <a:cs typeface="Arial"/>
              </a:rPr>
              <a:t>birçok</a:t>
            </a:r>
            <a:r>
              <a:rPr lang="en-US" sz="2800" dirty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1D2DA0"/>
                </a:solidFill>
                <a:latin typeface="Arial"/>
                <a:cs typeface="Arial"/>
              </a:rPr>
              <a:t>endokrin</a:t>
            </a:r>
            <a:r>
              <a:rPr lang="en-US" sz="2800" dirty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1D2DA0"/>
                </a:solidFill>
                <a:latin typeface="Arial"/>
                <a:cs typeface="Arial"/>
              </a:rPr>
              <a:t>hastalığının</a:t>
            </a:r>
            <a:r>
              <a:rPr lang="en-US" sz="2800" dirty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1D2DA0"/>
                </a:solidFill>
                <a:latin typeface="Arial"/>
                <a:cs typeface="Arial"/>
              </a:rPr>
              <a:t>tanısında</a:t>
            </a:r>
            <a:r>
              <a:rPr lang="en-US" sz="2800" dirty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1D2DA0"/>
                </a:solidFill>
                <a:latin typeface="Arial"/>
                <a:cs typeface="Arial"/>
              </a:rPr>
              <a:t>altın</a:t>
            </a:r>
            <a:r>
              <a:rPr lang="en-US" sz="2800" dirty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1D2DA0"/>
                </a:solidFill>
                <a:latin typeface="Arial"/>
                <a:cs typeface="Arial"/>
              </a:rPr>
              <a:t>standart</a:t>
            </a:r>
            <a:r>
              <a:rPr lang="en-US" sz="2800" dirty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1D2DA0"/>
                </a:solidFill>
                <a:latin typeface="Arial"/>
                <a:cs typeface="Arial"/>
              </a:rPr>
              <a:t>olarak</a:t>
            </a:r>
            <a:r>
              <a:rPr lang="en-US" sz="2800" dirty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1D2DA0"/>
                </a:solidFill>
                <a:latin typeface="Arial"/>
                <a:cs typeface="Arial"/>
              </a:rPr>
              <a:t>kabul</a:t>
            </a:r>
            <a:r>
              <a:rPr lang="en-US" sz="2800" dirty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1D2DA0"/>
                </a:solidFill>
                <a:latin typeface="Arial"/>
                <a:cs typeface="Arial"/>
              </a:rPr>
              <a:t>edilmektedir</a:t>
            </a:r>
            <a:r>
              <a:rPr lang="en-US" sz="2800" dirty="0">
                <a:solidFill>
                  <a:srgbClr val="1D2DA0"/>
                </a:solidFill>
                <a:latin typeface="Arial"/>
                <a:cs typeface="Arial"/>
              </a:rPr>
              <a:t>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10" name="Rectangle 9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87026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/>
        </p:nvGrpSpPr>
        <p:grpSpPr>
          <a:xfrm>
            <a:off x="1019047" y="940793"/>
            <a:ext cx="7979934" cy="4098586"/>
            <a:chOff x="1019047" y="940793"/>
            <a:chExt cx="7979934" cy="4098586"/>
          </a:xfrm>
        </p:grpSpPr>
        <p:sp>
          <p:nvSpPr>
            <p:cNvPr id="2" name="Rectangle 1"/>
            <p:cNvSpPr/>
            <p:nvPr/>
          </p:nvSpPr>
          <p:spPr>
            <a:xfrm>
              <a:off x="1019047" y="1395512"/>
              <a:ext cx="658463" cy="250878"/>
            </a:xfrm>
            <a:prstGeom prst="rect">
              <a:avLst/>
            </a:prstGeom>
            <a:solidFill>
              <a:srgbClr val="27A52B"/>
            </a:solidFill>
            <a:ln>
              <a:solidFill>
                <a:srgbClr val="27A52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829910" y="1406793"/>
              <a:ext cx="658463" cy="250878"/>
            </a:xfrm>
            <a:prstGeom prst="rect">
              <a:avLst/>
            </a:prstGeom>
            <a:solidFill>
              <a:srgbClr val="D84FC1"/>
            </a:solidFill>
            <a:ln>
              <a:solidFill>
                <a:srgbClr val="D84FC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640773" y="1402393"/>
              <a:ext cx="658463" cy="250878"/>
            </a:xfrm>
            <a:prstGeom prst="rect">
              <a:avLst/>
            </a:prstGeom>
            <a:solidFill>
              <a:srgbClr val="3366FF"/>
            </a:solidFill>
            <a:ln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820973" y="1406793"/>
              <a:ext cx="658463" cy="250878"/>
            </a:xfrm>
            <a:prstGeom prst="rect">
              <a:avLst/>
            </a:prstGeom>
            <a:solidFill>
              <a:srgbClr val="1D2DA0"/>
            </a:solidFill>
            <a:ln>
              <a:solidFill>
                <a:srgbClr val="1D2DA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772927" y="1418072"/>
              <a:ext cx="658463" cy="250878"/>
            </a:xfrm>
            <a:prstGeom prst="rect">
              <a:avLst/>
            </a:prstGeom>
            <a:solidFill>
              <a:srgbClr val="FC2A43"/>
            </a:solidFill>
            <a:ln>
              <a:solidFill>
                <a:srgbClr val="FC2A4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322669" y="2891986"/>
              <a:ext cx="658463" cy="250878"/>
            </a:xfrm>
            <a:prstGeom prst="rect">
              <a:avLst/>
            </a:prstGeom>
            <a:solidFill>
              <a:srgbClr val="1D2DA0"/>
            </a:solidFill>
            <a:ln>
              <a:solidFill>
                <a:srgbClr val="1D2DA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908451" y="4742213"/>
              <a:ext cx="1090530" cy="250878"/>
            </a:xfrm>
            <a:prstGeom prst="rect">
              <a:avLst/>
            </a:prstGeom>
            <a:solidFill>
              <a:srgbClr val="FC2A43"/>
            </a:solidFill>
            <a:ln>
              <a:solidFill>
                <a:srgbClr val="FC2A4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039440" y="3233677"/>
              <a:ext cx="658463" cy="250878"/>
            </a:xfrm>
            <a:prstGeom prst="rect">
              <a:avLst/>
            </a:prstGeom>
            <a:solidFill>
              <a:srgbClr val="1D2DA0"/>
            </a:solidFill>
            <a:ln>
              <a:solidFill>
                <a:srgbClr val="1D2DA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721209" y="3594878"/>
              <a:ext cx="658463" cy="250878"/>
            </a:xfrm>
            <a:prstGeom prst="rect">
              <a:avLst/>
            </a:prstGeom>
            <a:solidFill>
              <a:srgbClr val="1D2DA0"/>
            </a:solidFill>
            <a:ln>
              <a:solidFill>
                <a:srgbClr val="1D2DA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077379" y="2867506"/>
              <a:ext cx="658463" cy="250878"/>
            </a:xfrm>
            <a:prstGeom prst="rect">
              <a:avLst/>
            </a:prstGeom>
            <a:solidFill>
              <a:srgbClr val="27A52B"/>
            </a:solidFill>
            <a:ln>
              <a:solidFill>
                <a:srgbClr val="27A52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88242" y="2878787"/>
              <a:ext cx="658463" cy="250878"/>
            </a:xfrm>
            <a:prstGeom prst="rect">
              <a:avLst/>
            </a:prstGeom>
            <a:solidFill>
              <a:srgbClr val="D84FC1"/>
            </a:solidFill>
            <a:ln>
              <a:solidFill>
                <a:srgbClr val="D84FC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699105" y="2874387"/>
              <a:ext cx="658463" cy="250878"/>
            </a:xfrm>
            <a:prstGeom prst="rect">
              <a:avLst/>
            </a:prstGeom>
            <a:solidFill>
              <a:srgbClr val="3366FF"/>
            </a:solidFill>
            <a:ln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388420" y="3965448"/>
              <a:ext cx="658463" cy="250878"/>
            </a:xfrm>
            <a:prstGeom prst="rect">
              <a:avLst/>
            </a:prstGeom>
            <a:solidFill>
              <a:srgbClr val="1D2DA0"/>
            </a:solidFill>
            <a:ln>
              <a:solidFill>
                <a:srgbClr val="1D2DA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046883" y="4227607"/>
              <a:ext cx="658463" cy="250878"/>
            </a:xfrm>
            <a:prstGeom prst="rect">
              <a:avLst/>
            </a:prstGeom>
            <a:solidFill>
              <a:srgbClr val="1D2DA0"/>
            </a:solidFill>
            <a:ln>
              <a:solidFill>
                <a:srgbClr val="1D2DA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535407" y="3233677"/>
              <a:ext cx="658463" cy="250878"/>
            </a:xfrm>
            <a:prstGeom prst="rect">
              <a:avLst/>
            </a:prstGeom>
            <a:solidFill>
              <a:srgbClr val="D84FC1"/>
            </a:solidFill>
            <a:ln>
              <a:solidFill>
                <a:srgbClr val="D84FC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346270" y="3229277"/>
              <a:ext cx="658463" cy="250878"/>
            </a:xfrm>
            <a:prstGeom prst="rect">
              <a:avLst/>
            </a:prstGeom>
            <a:solidFill>
              <a:srgbClr val="3366FF"/>
            </a:solidFill>
            <a:ln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044029" y="3599278"/>
              <a:ext cx="658463" cy="250878"/>
            </a:xfrm>
            <a:prstGeom prst="rect">
              <a:avLst/>
            </a:prstGeom>
            <a:solidFill>
              <a:srgbClr val="D84FC1"/>
            </a:solidFill>
            <a:ln>
              <a:solidFill>
                <a:srgbClr val="D84FC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854892" y="3594878"/>
              <a:ext cx="658463" cy="250878"/>
            </a:xfrm>
            <a:prstGeom prst="rect">
              <a:avLst/>
            </a:prstGeom>
            <a:solidFill>
              <a:srgbClr val="3366FF"/>
            </a:solidFill>
            <a:ln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691194" y="3969848"/>
              <a:ext cx="658463" cy="250878"/>
            </a:xfrm>
            <a:prstGeom prst="rect">
              <a:avLst/>
            </a:prstGeom>
            <a:solidFill>
              <a:srgbClr val="D84FC1"/>
            </a:solidFill>
            <a:ln>
              <a:solidFill>
                <a:srgbClr val="D84FC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502057" y="3965448"/>
              <a:ext cx="658463" cy="250878"/>
            </a:xfrm>
            <a:prstGeom prst="rect">
              <a:avLst/>
            </a:prstGeom>
            <a:solidFill>
              <a:srgbClr val="3366FF"/>
            </a:solidFill>
            <a:ln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flipH="1">
              <a:off x="7705346" y="4368725"/>
              <a:ext cx="203105" cy="3734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4329612" y="4341768"/>
              <a:ext cx="658463" cy="250878"/>
            </a:xfrm>
            <a:prstGeom prst="rect">
              <a:avLst/>
            </a:prstGeom>
            <a:solidFill>
              <a:srgbClr val="D84FC1"/>
            </a:solidFill>
            <a:ln>
              <a:solidFill>
                <a:srgbClr val="D84FC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140475" y="4337368"/>
              <a:ext cx="658463" cy="250878"/>
            </a:xfrm>
            <a:prstGeom prst="rect">
              <a:avLst/>
            </a:prstGeom>
            <a:solidFill>
              <a:srgbClr val="3366FF"/>
            </a:solidFill>
            <a:ln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Curved Left Arrow 32"/>
            <p:cNvSpPr/>
            <p:nvPr/>
          </p:nvSpPr>
          <p:spPr>
            <a:xfrm rot="5400000">
              <a:off x="3487379" y="2369781"/>
              <a:ext cx="407629" cy="2042565"/>
            </a:xfrm>
            <a:prstGeom prst="curvedLeftArrow">
              <a:avLst/>
            </a:prstGeom>
            <a:solidFill>
              <a:schemeClr val="tx2"/>
            </a:solidFill>
            <a:ln w="3175" cmpd="sng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" name="Curved Left Arrow 33"/>
            <p:cNvSpPr/>
            <p:nvPr/>
          </p:nvSpPr>
          <p:spPr>
            <a:xfrm rot="5400000">
              <a:off x="4163738" y="2929811"/>
              <a:ext cx="407629" cy="2042565"/>
            </a:xfrm>
            <a:prstGeom prst="curvedLeftArrow">
              <a:avLst/>
            </a:prstGeom>
            <a:solidFill>
              <a:schemeClr val="tx2"/>
            </a:solidFill>
            <a:ln w="3175" cmpd="sng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5" name="Curved Left Arrow 34"/>
            <p:cNvSpPr/>
            <p:nvPr/>
          </p:nvSpPr>
          <p:spPr>
            <a:xfrm rot="5400000">
              <a:off x="5140137" y="3419852"/>
              <a:ext cx="407629" cy="2042565"/>
            </a:xfrm>
            <a:prstGeom prst="curvedLeftArrow">
              <a:avLst/>
            </a:prstGeom>
            <a:solidFill>
              <a:schemeClr val="tx2"/>
            </a:solidFill>
            <a:ln w="3175" cmpd="sng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6" name="Curved Left Arrow 35"/>
            <p:cNvSpPr/>
            <p:nvPr/>
          </p:nvSpPr>
          <p:spPr>
            <a:xfrm rot="5400000">
              <a:off x="5977988" y="3814282"/>
              <a:ext cx="407629" cy="2042565"/>
            </a:xfrm>
            <a:prstGeom prst="curvedLeftArrow">
              <a:avLst/>
            </a:prstGeom>
            <a:solidFill>
              <a:schemeClr val="tx2"/>
            </a:solidFill>
            <a:ln w="3175" cmpd="sng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>
            <a:xfrm flipH="1">
              <a:off x="7779356" y="4395685"/>
              <a:ext cx="203105" cy="3734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1160146" y="956474"/>
              <a:ext cx="4345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HS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928351" y="956473"/>
              <a:ext cx="471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ÖA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743589" y="940793"/>
              <a:ext cx="3956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Öİ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966446" y="972153"/>
              <a:ext cx="318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914016" y="1003513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202800" y="2425994"/>
              <a:ext cx="4345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HS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71005" y="2425993"/>
              <a:ext cx="471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ÖA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786243" y="2410313"/>
              <a:ext cx="3956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Öİ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454698" y="2410313"/>
              <a:ext cx="318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343047" y="423732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214098" y="2780420"/>
              <a:ext cx="318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844081" y="3203606"/>
              <a:ext cx="318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576555" y="3540672"/>
              <a:ext cx="318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203085" y="3809549"/>
              <a:ext cx="318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4036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21281" y="274638"/>
            <a:ext cx="6865519" cy="1143000"/>
          </a:xfrm>
        </p:spPr>
        <p:txBody>
          <a:bodyPr/>
          <a:lstStyle/>
          <a:p>
            <a:pPr algn="l"/>
            <a:r>
              <a:rPr lang="tr-TR" dirty="0" err="1" smtClean="0">
                <a:solidFill>
                  <a:srgbClr val="1D2DA0"/>
                </a:solidFill>
                <a:latin typeface="Arial"/>
                <a:cs typeface="Arial"/>
              </a:rPr>
              <a:t>Preanalitik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 Evre</a:t>
            </a:r>
            <a:endParaRPr lang="tr-TR" dirty="0">
              <a:solidFill>
                <a:srgbClr val="1D2DA0"/>
              </a:solidFill>
              <a:latin typeface="Arial"/>
              <a:cs typeface="Arial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71662" y="1600200"/>
            <a:ext cx="6715137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charset="2"/>
              <a:buChar char="u"/>
            </a:pPr>
            <a:r>
              <a:rPr lang="tr-TR" sz="2400" dirty="0">
                <a:latin typeface="Arial"/>
                <a:cs typeface="Arial"/>
              </a:rPr>
              <a:t>Doğru </a:t>
            </a:r>
            <a:r>
              <a:rPr lang="tr-TR" sz="2400" dirty="0" smtClean="0">
                <a:latin typeface="Arial"/>
                <a:cs typeface="Arial"/>
              </a:rPr>
              <a:t>DFT istemi</a:t>
            </a:r>
            <a:endParaRPr lang="en-US" sz="2400" dirty="0" smtClean="0">
              <a:latin typeface="Arial"/>
              <a:cs typeface="Arial"/>
            </a:endParaRPr>
          </a:p>
          <a:p>
            <a:pPr>
              <a:lnSpc>
                <a:spcPct val="150000"/>
              </a:lnSpc>
              <a:buFont typeface="Wingdings" charset="2"/>
              <a:buChar char="u"/>
            </a:pPr>
            <a:r>
              <a:rPr lang="tr-TR" sz="2400" dirty="0" smtClean="0">
                <a:latin typeface="Arial"/>
                <a:cs typeface="Arial"/>
              </a:rPr>
              <a:t>Doğru DFT prosedürü</a:t>
            </a:r>
            <a:endParaRPr lang="en-US" sz="2400" dirty="0" smtClean="0">
              <a:latin typeface="Arial"/>
              <a:cs typeface="Arial"/>
            </a:endParaRPr>
          </a:p>
          <a:p>
            <a:pPr>
              <a:lnSpc>
                <a:spcPct val="150000"/>
              </a:lnSpc>
              <a:buFont typeface="Wingdings" charset="2"/>
              <a:buChar char="u"/>
            </a:pPr>
            <a:r>
              <a:rPr lang="tr-TR" sz="2400" dirty="0" smtClean="0">
                <a:latin typeface="Arial"/>
                <a:cs typeface="Arial"/>
              </a:rPr>
              <a:t>Doğru </a:t>
            </a:r>
            <a:r>
              <a:rPr lang="tr-TR" sz="2400" dirty="0">
                <a:latin typeface="Arial"/>
                <a:cs typeface="Arial"/>
              </a:rPr>
              <a:t>hasta </a:t>
            </a:r>
            <a:r>
              <a:rPr lang="tr-TR" sz="2400" dirty="0" smtClean="0">
                <a:latin typeface="Arial"/>
                <a:cs typeface="Arial"/>
              </a:rPr>
              <a:t>hazırlığı</a:t>
            </a:r>
            <a:endParaRPr lang="en-US" sz="2400" dirty="0" smtClean="0">
              <a:latin typeface="Arial"/>
              <a:cs typeface="Arial"/>
            </a:endParaRPr>
          </a:p>
          <a:p>
            <a:pPr>
              <a:lnSpc>
                <a:spcPct val="150000"/>
              </a:lnSpc>
              <a:buFont typeface="Wingdings" charset="2"/>
              <a:buChar char="u"/>
            </a:pPr>
            <a:r>
              <a:rPr lang="tr-TR" sz="2400" dirty="0" smtClean="0">
                <a:latin typeface="Arial"/>
                <a:cs typeface="Arial"/>
              </a:rPr>
              <a:t>Doğru örnek toplama</a:t>
            </a:r>
            <a:endParaRPr lang="en-US" sz="2400" dirty="0" smtClean="0">
              <a:latin typeface="Arial"/>
              <a:cs typeface="Arial"/>
            </a:endParaRPr>
          </a:p>
          <a:p>
            <a:pPr>
              <a:lnSpc>
                <a:spcPct val="150000"/>
              </a:lnSpc>
              <a:buFont typeface="Wingdings" charset="2"/>
              <a:buChar char="u"/>
            </a:pPr>
            <a:r>
              <a:rPr lang="tr-TR" sz="2400" dirty="0" smtClean="0">
                <a:latin typeface="Arial"/>
                <a:cs typeface="Arial"/>
              </a:rPr>
              <a:t>Doğru örnek transportu</a:t>
            </a:r>
          </a:p>
          <a:p>
            <a:pPr>
              <a:lnSpc>
                <a:spcPct val="150000"/>
              </a:lnSpc>
              <a:buFont typeface="Wingdings" charset="2"/>
              <a:buChar char="u"/>
            </a:pPr>
            <a:r>
              <a:rPr lang="tr-TR" sz="2400" dirty="0" smtClean="0">
                <a:latin typeface="Arial"/>
                <a:cs typeface="Arial"/>
              </a:rPr>
              <a:t>Doğru örnek işleme/ saklama</a:t>
            </a:r>
            <a:endParaRPr lang="en-US" sz="2400" dirty="0" smtClean="0">
              <a:latin typeface="Arial"/>
              <a:cs typeface="Arial"/>
            </a:endParaRPr>
          </a:p>
          <a:p>
            <a:pPr>
              <a:lnSpc>
                <a:spcPct val="150000"/>
              </a:lnSpc>
              <a:buFont typeface="Wingdings" charset="2"/>
              <a:buChar char="u"/>
            </a:pPr>
            <a:endParaRPr lang="tr-TR" sz="2400" dirty="0">
              <a:latin typeface="Arial"/>
              <a:cs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6668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408" y="274638"/>
            <a:ext cx="6815391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1D2DA0"/>
                </a:solidFill>
                <a:latin typeface="Arial"/>
                <a:cs typeface="Arial"/>
              </a:rPr>
              <a:t>Test </a:t>
            </a:r>
            <a:r>
              <a:rPr lang="en-US" dirty="0" err="1" smtClean="0">
                <a:solidFill>
                  <a:srgbClr val="1D2DA0"/>
                </a:solidFill>
                <a:latin typeface="Arial"/>
                <a:cs typeface="Arial"/>
              </a:rPr>
              <a:t>Menü</a:t>
            </a:r>
            <a:endParaRPr lang="en-US" dirty="0">
              <a:solidFill>
                <a:srgbClr val="1D2DA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1408" y="1600200"/>
            <a:ext cx="681539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Dinamik testler web sayfasında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test kataloğunda olmalıdır.</a:t>
            </a:r>
          </a:p>
          <a:p>
            <a:pPr>
              <a:lnSpc>
                <a:spcPct val="100000"/>
              </a:lnSpc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Teste özgü bilgiler içerir:</a:t>
            </a:r>
          </a:p>
          <a:p>
            <a:pPr lvl="1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Test kodu</a:t>
            </a:r>
          </a:p>
          <a:p>
            <a:pPr lvl="1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SUT ve LOINC kodu</a:t>
            </a:r>
          </a:p>
          <a:p>
            <a:pPr lvl="1">
              <a:lnSpc>
                <a:spcPct val="100000"/>
              </a:lnSpc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Numune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gereklilikleri</a:t>
            </a:r>
          </a:p>
          <a:p>
            <a:pPr marL="457200" lvl="1" indent="0">
              <a:buNone/>
            </a:pPr>
            <a:endParaRPr lang="en-US" sz="2400" dirty="0">
              <a:latin typeface="Arial"/>
              <a:cs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19471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4572" y="274638"/>
            <a:ext cx="6882228" cy="1143000"/>
          </a:xfrm>
        </p:spPr>
        <p:txBody>
          <a:bodyPr/>
          <a:lstStyle/>
          <a:p>
            <a:pPr algn="l"/>
            <a:r>
              <a:rPr lang="x-none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Doğru Dinamik Test Seçimi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4572" y="1600200"/>
            <a:ext cx="6882228" cy="4525963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Doktor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hasta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uygun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dinamik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testi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seçmelidir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tür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testler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karmaşıktır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ilgili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belgeler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hazır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olmalıdır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mg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deksametazon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supresyon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testi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(DST):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gece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11:00 de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ilaç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uygulamasını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gün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boyunca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birden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fazla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örneği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almayı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gerektirir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0525" lvl="1" indent="-342900">
              <a:buFont typeface="Arial"/>
              <a:buChar char="•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Uzman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personel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olmalıdır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x-non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4" name="Rectangle 3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69453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425501" y="1372422"/>
            <a:ext cx="6632823" cy="5221942"/>
          </a:xfrm>
          <a:prstGeom prst="roundRect">
            <a:avLst/>
          </a:prstGeom>
          <a:solidFill>
            <a:srgbClr val="5E39B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176147" y="1530566"/>
            <a:ext cx="538049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DFT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nin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amacı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nedir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?</a:t>
            </a: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DFT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nin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klinik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faydası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nedir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?</a:t>
            </a: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Protokol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nasıl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?</a:t>
            </a: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Doğru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bir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DFT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sonucu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için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hangi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ek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bilgiler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gereklidir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?</a:t>
            </a: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Hangi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hormonların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ölçümü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yapılacak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? </a:t>
            </a: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Doğru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hasta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hazırlama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nasıl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olmalı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?</a:t>
            </a: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Ölçüm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için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hangi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örnek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türü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kullanılacak</a:t>
            </a:r>
            <a:r>
              <a:rPr lang="en-US" sz="2000" dirty="0">
                <a:solidFill>
                  <a:schemeClr val="bg1"/>
                </a:solidFill>
                <a:latin typeface="Arial"/>
                <a:cs typeface="Arial"/>
              </a:rPr>
              <a:t>? 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Bu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örnek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için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klinik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"/>
                <a:cs typeface="Arial"/>
              </a:rPr>
              <a:t>bir</a:t>
            </a:r>
            <a:r>
              <a:rPr lang="en-US" sz="20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"/>
                <a:cs typeface="Arial"/>
              </a:rPr>
              <a:t>spesifikasyon</a:t>
            </a:r>
            <a:r>
              <a:rPr lang="en-US" sz="20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"/>
                <a:cs typeface="Arial"/>
              </a:rPr>
              <a:t>var</a:t>
            </a:r>
            <a:r>
              <a:rPr lang="en-US" sz="20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"/>
                <a:cs typeface="Arial"/>
              </a:rPr>
              <a:t>mı</a:t>
            </a:r>
            <a:r>
              <a:rPr lang="en-US" sz="2000" dirty="0">
                <a:solidFill>
                  <a:schemeClr val="bg1"/>
                </a:solidFill>
                <a:latin typeface="Arial"/>
                <a:cs typeface="Arial"/>
              </a:rPr>
              <a:t>? </a:t>
            </a:r>
            <a:endParaRPr lang="en-US" sz="20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 err="1">
                <a:solidFill>
                  <a:schemeClr val="bg1"/>
                </a:solidFill>
                <a:latin typeface="Arial"/>
                <a:cs typeface="Arial"/>
              </a:rPr>
              <a:t>Hangi</a:t>
            </a:r>
            <a:r>
              <a:rPr lang="en-US" sz="20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"/>
                <a:cs typeface="Arial"/>
              </a:rPr>
              <a:t>sıklıkla</a:t>
            </a:r>
            <a:r>
              <a:rPr lang="en-US" sz="20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"/>
                <a:cs typeface="Arial"/>
              </a:rPr>
              <a:t>örnek</a:t>
            </a:r>
            <a:r>
              <a:rPr lang="en-US" sz="20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"/>
                <a:cs typeface="Arial"/>
              </a:rPr>
              <a:t>alınacak</a:t>
            </a:r>
            <a:r>
              <a:rPr lang="en-US" sz="2000" dirty="0">
                <a:solidFill>
                  <a:schemeClr val="bg1"/>
                </a:solidFill>
                <a:latin typeface="Arial"/>
                <a:cs typeface="Arial"/>
              </a:rPr>
              <a:t>?</a:t>
            </a: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Yan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etkiler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nelerdir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?</a:t>
            </a: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Riskler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nelerdir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?</a:t>
            </a:r>
            <a:endParaRPr lang="en-US" sz="2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92458" y="434606"/>
            <a:ext cx="6815391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err="1">
                <a:solidFill>
                  <a:srgbClr val="1D2DA0"/>
                </a:solidFill>
                <a:latin typeface="Arial"/>
                <a:cs typeface="Arial"/>
              </a:rPr>
              <a:t>D</a:t>
            </a:r>
            <a:r>
              <a:rPr lang="en-US" sz="4000" dirty="0" err="1" smtClean="0">
                <a:solidFill>
                  <a:srgbClr val="1D2DA0"/>
                </a:solidFill>
                <a:latin typeface="Arial"/>
                <a:cs typeface="Arial"/>
              </a:rPr>
              <a:t>oktor</a:t>
            </a:r>
            <a:r>
              <a:rPr lang="en-US" sz="4000" dirty="0" smtClean="0">
                <a:solidFill>
                  <a:srgbClr val="1D2DA0"/>
                </a:solidFill>
                <a:latin typeface="Arial"/>
                <a:cs typeface="Arial"/>
              </a:rPr>
              <a:t> / DFT </a:t>
            </a:r>
            <a:endParaRPr lang="en-US" sz="4000" dirty="0">
              <a:solidFill>
                <a:srgbClr val="1D2DA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25406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332602" y="1175993"/>
            <a:ext cx="6663009" cy="5205730"/>
          </a:xfrm>
          <a:prstGeom prst="roundRect">
            <a:avLst/>
          </a:prstGeom>
          <a:solidFill>
            <a:srgbClr val="5E39BD"/>
          </a:solidFill>
          <a:ln>
            <a:solidFill>
              <a:srgbClr val="59595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21404" y="1484808"/>
            <a:ext cx="626927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Minimum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örnek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miktarı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nedir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Hangi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hormonların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ölçümü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yapılacak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? </a:t>
            </a: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Hangi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saatte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örnek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alınacak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?</a:t>
            </a: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Doğru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hasta 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hazırlama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nasıl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olmalı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?</a:t>
            </a: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Postür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nasıl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olmalı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? </a:t>
            </a:r>
            <a:endParaRPr lang="en-US" sz="200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Örnek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toplama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için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angi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tüp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/ 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kap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kullanılacak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? </a:t>
            </a:r>
            <a:endParaRPr lang="en-US" sz="20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Hangi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sıklıkla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örnek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alınacak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?</a:t>
            </a: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Örnek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saklama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koşulları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nelerdir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? </a:t>
            </a:r>
            <a:endParaRPr lang="en-US" sz="200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Örnek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transport 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koşulları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nelerdir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?</a:t>
            </a: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Yan 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etkiler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nelerdir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Riskler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nelerdir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endParaRPr lang="en-US" sz="200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endParaRPr lang="en-US" sz="20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92458" y="341808"/>
            <a:ext cx="7360792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err="1" smtClean="0">
                <a:solidFill>
                  <a:srgbClr val="1D2DA0"/>
                </a:solidFill>
                <a:latin typeface="Arial"/>
                <a:cs typeface="Arial"/>
              </a:rPr>
              <a:t>Hemşire</a:t>
            </a:r>
            <a:r>
              <a:rPr lang="en-US" sz="4000" dirty="0" smtClean="0">
                <a:solidFill>
                  <a:srgbClr val="1D2DA0"/>
                </a:solidFill>
                <a:latin typeface="Arial"/>
                <a:cs typeface="Arial"/>
              </a:rPr>
              <a:t> - DFT </a:t>
            </a:r>
            <a:endParaRPr lang="en-US" sz="4000" dirty="0">
              <a:solidFill>
                <a:srgbClr val="1D2DA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1920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573393-D4F4-9340-BADF-EAD84DDD7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8116" y="298603"/>
            <a:ext cx="7099445" cy="1143000"/>
          </a:xfrm>
        </p:spPr>
        <p:txBody>
          <a:bodyPr/>
          <a:lstStyle/>
          <a:p>
            <a:pPr algn="l"/>
            <a:r>
              <a:rPr lang="x-none" dirty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Doğru </a:t>
            </a:r>
            <a:r>
              <a:rPr lang="tr-TR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x-none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 </a:t>
            </a:r>
            <a:r>
              <a:rPr lang="tr-TR" dirty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x-none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azırlama</a:t>
            </a:r>
            <a:endParaRPr lang="x-none" dirty="0">
              <a:solidFill>
                <a:srgbClr val="1D2D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0766E8-303C-8846-93B1-34B598FE2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8116" y="1535683"/>
            <a:ext cx="6631878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400" dirty="0" err="1" smtClean="0">
                <a:latin typeface="Arial"/>
                <a:cs typeface="Arial"/>
              </a:rPr>
              <a:t>Örnekler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alınmadan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önce</a:t>
            </a:r>
            <a:r>
              <a:rPr lang="en-US" sz="2400" dirty="0">
                <a:latin typeface="Arial"/>
                <a:cs typeface="Arial"/>
              </a:rPr>
              <a:t> hasta </a:t>
            </a:r>
            <a:r>
              <a:rPr lang="en-US" sz="2400" dirty="0" err="1">
                <a:latin typeface="Arial"/>
                <a:cs typeface="Arial"/>
              </a:rPr>
              <a:t>uygun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şekilde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hazırlanmalıdır</a:t>
            </a:r>
            <a:endParaRPr lang="en-US" sz="2400" dirty="0" smtClean="0">
              <a:latin typeface="Arial"/>
              <a:cs typeface="Arial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400" dirty="0" err="1" smtClean="0">
                <a:latin typeface="Arial"/>
                <a:cs typeface="Arial"/>
              </a:rPr>
              <a:t>Diyet</a:t>
            </a:r>
            <a:r>
              <a:rPr lang="en-US" sz="2400" dirty="0" smtClean="0">
                <a:latin typeface="Arial"/>
                <a:cs typeface="Arial"/>
              </a:rPr>
              <a:t>: </a:t>
            </a:r>
            <a:endParaRPr lang="en-US" sz="2400" dirty="0">
              <a:latin typeface="Arial"/>
              <a:cs typeface="Arial"/>
            </a:endParaRP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en-US" sz="2000" dirty="0" err="1" smtClean="0">
                <a:latin typeface="Arial"/>
                <a:cs typeface="Arial"/>
              </a:rPr>
              <a:t>Genellikle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gece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açlığı</a:t>
            </a:r>
            <a:r>
              <a:rPr lang="en-US" sz="2000" dirty="0">
                <a:latin typeface="Arial"/>
                <a:cs typeface="Arial"/>
              </a:rPr>
              <a:t>  </a:t>
            </a: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en-US" sz="2000" dirty="0" err="1">
                <a:latin typeface="Arial"/>
                <a:cs typeface="Arial"/>
              </a:rPr>
              <a:t>İ</a:t>
            </a:r>
            <a:r>
              <a:rPr lang="en-US" sz="2000" dirty="0" err="1" smtClean="0">
                <a:latin typeface="Arial"/>
                <a:cs typeface="Arial"/>
              </a:rPr>
              <a:t>drar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kortizolü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ölçümü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için</a:t>
            </a:r>
            <a:r>
              <a:rPr lang="en-US" sz="2000" dirty="0">
                <a:latin typeface="Arial"/>
                <a:cs typeface="Arial"/>
              </a:rPr>
              <a:t>: </a:t>
            </a:r>
            <a:r>
              <a:rPr lang="en-US" sz="2000" dirty="0" err="1" smtClean="0">
                <a:latin typeface="Arial"/>
                <a:cs typeface="Arial"/>
              </a:rPr>
              <a:t>sıvı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kısıtlaması</a:t>
            </a:r>
            <a:r>
              <a:rPr lang="en-US" sz="2000" dirty="0">
                <a:latin typeface="Arial"/>
                <a:cs typeface="Arial"/>
              </a:rPr>
              <a:t> </a:t>
            </a: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tr-TR" sz="2000" dirty="0">
                <a:latin typeface="Arial"/>
                <a:cs typeface="Arial"/>
              </a:rPr>
              <a:t>B</a:t>
            </a:r>
            <a:r>
              <a:rPr lang="tr-TR" sz="2000" dirty="0" smtClean="0">
                <a:latin typeface="Arial"/>
                <a:cs typeface="Arial"/>
              </a:rPr>
              <a:t>elirli </a:t>
            </a:r>
            <a:r>
              <a:rPr lang="tr-TR" sz="2000" dirty="0">
                <a:latin typeface="Arial"/>
                <a:cs typeface="Arial"/>
              </a:rPr>
              <a:t>gıdalardan kaçınma (5-HIAA)</a:t>
            </a:r>
            <a:endParaRPr lang="en-US" sz="2000" dirty="0">
              <a:latin typeface="Arial"/>
              <a:cs typeface="Arial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400" dirty="0" err="1" smtClean="0">
                <a:latin typeface="Arial"/>
                <a:cs typeface="Arial"/>
              </a:rPr>
              <a:t>Ilaç</a:t>
            </a:r>
            <a:r>
              <a:rPr lang="en-US" sz="2400" dirty="0" smtClean="0">
                <a:latin typeface="Arial"/>
                <a:cs typeface="Arial"/>
              </a:rPr>
              <a:t>: </a:t>
            </a:r>
            <a:endParaRPr lang="en-US" sz="2400" dirty="0">
              <a:latin typeface="Arial"/>
              <a:cs typeface="Arial"/>
            </a:endParaRP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en-US" sz="2000" dirty="0" err="1" smtClean="0">
                <a:latin typeface="Arial"/>
                <a:cs typeface="Arial"/>
              </a:rPr>
              <a:t>Synacten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testinden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önce</a:t>
            </a:r>
            <a:r>
              <a:rPr lang="en-US" sz="2000" dirty="0">
                <a:latin typeface="Arial"/>
                <a:cs typeface="Arial"/>
              </a:rPr>
              <a:t>: </a:t>
            </a:r>
            <a:r>
              <a:rPr lang="en-US" sz="2000" dirty="0" err="1">
                <a:latin typeface="Arial"/>
                <a:cs typeface="Arial"/>
              </a:rPr>
              <a:t>steroidlerin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kesilmesi</a:t>
            </a:r>
            <a:r>
              <a:rPr lang="en-US" sz="2000" dirty="0" smtClean="0">
                <a:latin typeface="Arial"/>
                <a:cs typeface="Arial"/>
              </a:rPr>
              <a:t> (</a:t>
            </a:r>
            <a:r>
              <a:rPr lang="tr-TR" sz="2000" dirty="0" smtClean="0">
                <a:latin typeface="Arial"/>
                <a:cs typeface="Arial"/>
              </a:rPr>
              <a:t>en </a:t>
            </a:r>
            <a:r>
              <a:rPr lang="tr-TR" sz="2000" dirty="0">
                <a:latin typeface="Arial"/>
                <a:cs typeface="Arial"/>
              </a:rPr>
              <a:t>az 8 saat </a:t>
            </a:r>
            <a:r>
              <a:rPr lang="tr-TR" sz="2000" dirty="0" smtClean="0">
                <a:latin typeface="Arial"/>
                <a:cs typeface="Arial"/>
              </a:rPr>
              <a:t>önce) </a:t>
            </a:r>
            <a:endParaRPr lang="en-US" sz="2000" dirty="0">
              <a:latin typeface="Arial"/>
              <a:cs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41077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40750" y="395046"/>
            <a:ext cx="7339012" cy="1239837"/>
          </a:xfrm>
        </p:spPr>
        <p:txBody>
          <a:bodyPr/>
          <a:lstStyle/>
          <a:p>
            <a:pPr algn="l"/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Doğru Hasta 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Hazırlama</a:t>
            </a:r>
            <a:r>
              <a:rPr lang="en-US" dirty="0" smtClean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endParaRPr lang="tr-TR" dirty="0">
              <a:solidFill>
                <a:srgbClr val="1D2DA0"/>
              </a:solidFill>
              <a:latin typeface="Arial"/>
              <a:cs typeface="Arial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04989" y="1658866"/>
            <a:ext cx="6609168" cy="5256584"/>
          </a:xfrm>
        </p:spPr>
        <p:txBody>
          <a:bodyPr>
            <a:noAutofit/>
          </a:bodyPr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/>
                <a:cs typeface="Arial"/>
              </a:rPr>
              <a:t>Günün </a:t>
            </a:r>
            <a:r>
              <a:rPr lang="tr-TR" sz="2400" dirty="0">
                <a:latin typeface="Arial"/>
                <a:cs typeface="Arial"/>
              </a:rPr>
              <a:t>belirli bir saatinde </a:t>
            </a:r>
            <a:r>
              <a:rPr lang="tr-TR" sz="2400" dirty="0" smtClean="0">
                <a:latin typeface="Arial"/>
                <a:cs typeface="Arial"/>
              </a:rPr>
              <a:t>örnek alımı </a:t>
            </a:r>
            <a:endParaRPr lang="en-US" sz="2400" dirty="0" smtClean="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serum </a:t>
            </a:r>
            <a:r>
              <a:rPr lang="tr-TR" sz="2000" dirty="0" err="1">
                <a:latin typeface="Arial"/>
                <a:cs typeface="Arial"/>
              </a:rPr>
              <a:t>kortizol</a:t>
            </a:r>
            <a:r>
              <a:rPr lang="tr-TR" sz="2000" dirty="0">
                <a:latin typeface="Arial"/>
                <a:cs typeface="Arial"/>
              </a:rPr>
              <a:t> için </a:t>
            </a:r>
            <a:r>
              <a:rPr lang="tr-TR" sz="2000" dirty="0" smtClean="0">
                <a:latin typeface="Arial"/>
                <a:cs typeface="Arial"/>
              </a:rPr>
              <a:t>08:00</a:t>
            </a:r>
            <a:r>
              <a:rPr lang="tr-TR" sz="2000" dirty="0">
                <a:latin typeface="Arial"/>
                <a:cs typeface="Arial"/>
              </a:rPr>
              <a:t>, </a:t>
            </a:r>
            <a:endParaRPr lang="en-US" sz="2000" dirty="0" smtClean="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/>
                <a:cs typeface="Arial"/>
              </a:rPr>
              <a:t>aldosteron</a:t>
            </a:r>
            <a:r>
              <a:rPr lang="tr-TR" sz="2000" dirty="0" smtClean="0">
                <a:latin typeface="Arial"/>
                <a:cs typeface="Arial"/>
              </a:rPr>
              <a:t>-renin </a:t>
            </a:r>
            <a:r>
              <a:rPr lang="tr-TR" sz="2000" dirty="0">
                <a:latin typeface="Arial"/>
                <a:cs typeface="Arial"/>
              </a:rPr>
              <a:t>oranı için </a:t>
            </a:r>
            <a:r>
              <a:rPr lang="tr-TR" sz="2000" dirty="0" smtClean="0">
                <a:latin typeface="Arial"/>
                <a:cs typeface="Arial"/>
              </a:rPr>
              <a:t>08:00-10:00</a:t>
            </a:r>
            <a:endParaRPr lang="en-US" sz="2000" dirty="0" smtClean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/>
                <a:cs typeface="Arial"/>
              </a:rPr>
              <a:t>P</a:t>
            </a:r>
            <a:r>
              <a:rPr lang="tr-TR" sz="2400" dirty="0" err="1" smtClean="0">
                <a:latin typeface="Arial"/>
                <a:cs typeface="Arial"/>
              </a:rPr>
              <a:t>ostur</a:t>
            </a:r>
            <a:r>
              <a:rPr lang="tr-TR" sz="2400" dirty="0" smtClean="0">
                <a:latin typeface="Arial"/>
                <a:cs typeface="Arial"/>
              </a:rPr>
              <a:t> /stres </a:t>
            </a:r>
            <a:endParaRPr lang="en-US" sz="2400" dirty="0" smtClean="0">
              <a:latin typeface="Arial"/>
              <a:cs typeface="Arial"/>
            </a:endParaRPr>
          </a:p>
          <a:p>
            <a:pPr lvl="2" indent="-6096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plazma </a:t>
            </a:r>
            <a:r>
              <a:rPr lang="tr-TR" sz="2000" dirty="0" err="1">
                <a:latin typeface="Arial"/>
                <a:cs typeface="Arial"/>
              </a:rPr>
              <a:t>aldosteron</a:t>
            </a:r>
            <a:r>
              <a:rPr lang="tr-TR" sz="2000" dirty="0">
                <a:latin typeface="Arial"/>
                <a:cs typeface="Arial"/>
              </a:rPr>
              <a:t> için 30 </a:t>
            </a:r>
            <a:r>
              <a:rPr lang="tr-TR" sz="2000" dirty="0" err="1" smtClean="0">
                <a:latin typeface="Arial"/>
                <a:cs typeface="Arial"/>
              </a:rPr>
              <a:t>dk</a:t>
            </a:r>
            <a:r>
              <a:rPr lang="tr-TR" sz="2000" dirty="0" smtClean="0">
                <a:latin typeface="Arial"/>
                <a:cs typeface="Arial"/>
              </a:rPr>
              <a:t> </a:t>
            </a:r>
            <a:r>
              <a:rPr lang="tr-TR" sz="2000" dirty="0">
                <a:latin typeface="Arial"/>
                <a:cs typeface="Arial"/>
              </a:rPr>
              <a:t>ayakta, </a:t>
            </a:r>
            <a:endParaRPr lang="en-US" sz="2000" dirty="0" smtClean="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plazma </a:t>
            </a:r>
            <a:r>
              <a:rPr lang="tr-TR" sz="2000" dirty="0" err="1">
                <a:latin typeface="Arial"/>
                <a:cs typeface="Arial"/>
              </a:rPr>
              <a:t>katekolaminler</a:t>
            </a:r>
            <a:r>
              <a:rPr lang="tr-TR" sz="2000" dirty="0">
                <a:latin typeface="Arial"/>
                <a:cs typeface="Arial"/>
              </a:rPr>
              <a:t> için </a:t>
            </a:r>
            <a:r>
              <a:rPr lang="tr-TR" sz="2000" dirty="0" err="1">
                <a:latin typeface="Arial"/>
                <a:cs typeface="Arial"/>
              </a:rPr>
              <a:t>stimüle</a:t>
            </a:r>
            <a:r>
              <a:rPr lang="tr-TR" sz="2000" dirty="0">
                <a:latin typeface="Arial"/>
                <a:cs typeface="Arial"/>
              </a:rPr>
              <a:t> edilmeden ve 30 </a:t>
            </a:r>
            <a:r>
              <a:rPr lang="tr-TR" sz="2000" dirty="0" err="1" smtClean="0">
                <a:latin typeface="Arial"/>
                <a:cs typeface="Arial"/>
              </a:rPr>
              <a:t>dk</a:t>
            </a:r>
            <a:r>
              <a:rPr lang="tr-TR" sz="2000" dirty="0" smtClean="0">
                <a:latin typeface="Arial"/>
                <a:cs typeface="Arial"/>
              </a:rPr>
              <a:t> da </a:t>
            </a:r>
            <a:r>
              <a:rPr lang="tr-TR" sz="2000" dirty="0" err="1" smtClean="0">
                <a:latin typeface="Arial"/>
                <a:cs typeface="Arial"/>
              </a:rPr>
              <a:t>supin</a:t>
            </a:r>
            <a:r>
              <a:rPr lang="tr-TR" sz="2000" dirty="0" smtClean="0">
                <a:latin typeface="Arial"/>
                <a:cs typeface="Arial"/>
              </a:rPr>
              <a:t> pozisyonda</a:t>
            </a:r>
            <a:endParaRPr lang="en-US" sz="2000" dirty="0" smtClean="0">
              <a:latin typeface="Arial"/>
              <a:cs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0934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60243" y="264249"/>
            <a:ext cx="6954416" cy="1726421"/>
          </a:xfrm>
        </p:spPr>
        <p:txBody>
          <a:bodyPr>
            <a:normAutofit/>
          </a:bodyPr>
          <a:lstStyle/>
          <a:p>
            <a:pPr algn="l"/>
            <a:r>
              <a:rPr lang="tr-TR" sz="3600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600" dirty="0" err="1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3600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Öncesi</a:t>
            </a:r>
            <a:r>
              <a:rPr lang="en-US" sz="3600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Hazırl</a:t>
            </a:r>
            <a:r>
              <a:rPr lang="tr-TR" sz="3600" dirty="0" err="1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ık</a:t>
            </a:r>
            <a:r>
              <a:rPr lang="tr-TR" sz="3600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dirty="0" err="1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Tetrakosaktrin</a:t>
            </a:r>
            <a:r>
              <a:rPr lang="en-US" sz="3600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dirty="0" err="1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Cosyntropin</a:t>
            </a:r>
            <a:r>
              <a:rPr lang="en-US" sz="3600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600" dirty="0" err="1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</a:t>
            </a:r>
            <a:r>
              <a:rPr lang="en-US" sz="3600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dirty="0">
              <a:solidFill>
                <a:srgbClr val="1D2D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01343" y="1990670"/>
            <a:ext cx="6186209" cy="421857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Font typeface="Wingdings" charset="2"/>
              <a:buChar char="ü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Testten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önce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dk.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boyunca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yatay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dinlenmenin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etkisi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bazal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kortizol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konsantrasyonunu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%18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azaltır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Font typeface="Wingdings" charset="2"/>
              <a:buChar char="ü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Testin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öğleden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sonra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akşam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erken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saatlerde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gerçekleştirilmesi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günlük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ritme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bağlı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hem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bazal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hem de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stimülasyon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sonrası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değerlerde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belirgin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değişiklik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oluşturur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Font typeface="Wingdings" charset="2"/>
              <a:buChar char="ü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ACTH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dozunun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seçimi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muhtemelen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fark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yaratmaz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336457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19143" y="495810"/>
            <a:ext cx="6723173" cy="1143000"/>
          </a:xfrm>
        </p:spPr>
        <p:txBody>
          <a:bodyPr>
            <a:noAutofit/>
          </a:bodyPr>
          <a:lstStyle/>
          <a:p>
            <a:pPr algn="l"/>
            <a:r>
              <a:rPr lang="tr-TR" sz="3600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600" dirty="0" err="1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3600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Öncesi</a:t>
            </a:r>
            <a:r>
              <a:rPr lang="en-US" sz="3600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Hazırl</a:t>
            </a:r>
            <a:r>
              <a:rPr lang="tr-TR" sz="3600" dirty="0" err="1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ık</a:t>
            </a:r>
            <a:r>
              <a:rPr lang="tr-TR" sz="3600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GH </a:t>
            </a:r>
            <a:r>
              <a:rPr lang="tr-TR" sz="3600" dirty="0" err="1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Stimulasyon</a:t>
            </a:r>
            <a:r>
              <a:rPr lang="tr-TR" sz="3600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Testi</a:t>
            </a:r>
            <a:endParaRPr lang="en-US" sz="3600" dirty="0">
              <a:solidFill>
                <a:srgbClr val="1D2D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91598" y="1996240"/>
            <a:ext cx="6437054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GH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farklı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sekretagogların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kullanılması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lonidin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stimülasyonu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ile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oluşan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GH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piki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arginin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glukagon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ITT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oluşan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GH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piki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arasında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yaklaşık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fark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görülür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4441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4446" y="292279"/>
            <a:ext cx="6932354" cy="1143000"/>
          </a:xfrm>
        </p:spPr>
        <p:txBody>
          <a:bodyPr/>
          <a:lstStyle/>
          <a:p>
            <a:pPr algn="l"/>
            <a:r>
              <a:rPr lang="en-US" dirty="0" err="1" smtClean="0">
                <a:solidFill>
                  <a:srgbClr val="1D2DA0"/>
                </a:solidFill>
                <a:latin typeface="Arial"/>
                <a:cs typeface="Arial"/>
              </a:rPr>
              <a:t>Dinamik</a:t>
            </a:r>
            <a:r>
              <a:rPr lang="en-US" dirty="0" smtClean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dirty="0" err="1" smtClean="0">
                <a:solidFill>
                  <a:srgbClr val="1D2DA0"/>
                </a:solidFill>
                <a:latin typeface="Arial"/>
                <a:cs typeface="Arial"/>
              </a:rPr>
              <a:t>Fonksiyon</a:t>
            </a:r>
            <a:r>
              <a:rPr lang="en-US" dirty="0" smtClean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en-US" dirty="0" err="1" smtClean="0">
                <a:solidFill>
                  <a:srgbClr val="1D2DA0"/>
                </a:solidFill>
                <a:latin typeface="Arial"/>
                <a:cs typeface="Arial"/>
              </a:rPr>
              <a:t>Testleri</a:t>
            </a:r>
            <a:endParaRPr lang="en-US" dirty="0">
              <a:solidFill>
                <a:srgbClr val="1D2DA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3934" y="1693858"/>
            <a:ext cx="6932354" cy="4525963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/>
                <a:cs typeface="Arial"/>
              </a:rPr>
              <a:t>Invazif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testler</a:t>
            </a:r>
            <a:endParaRPr lang="en-US" sz="2400" dirty="0" smtClean="0">
              <a:latin typeface="Arial"/>
              <a:cs typeface="Arial"/>
            </a:endParaRPr>
          </a:p>
          <a:p>
            <a:r>
              <a:rPr lang="en-US" sz="2400" dirty="0" err="1" smtClean="0">
                <a:latin typeface="Arial"/>
                <a:cs typeface="Arial"/>
              </a:rPr>
              <a:t>Uzun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süreli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testler</a:t>
            </a:r>
            <a:r>
              <a:rPr lang="en-US" sz="2400" dirty="0" smtClean="0">
                <a:latin typeface="Arial"/>
                <a:cs typeface="Arial"/>
              </a:rPr>
              <a:t> (2-4 </a:t>
            </a:r>
            <a:r>
              <a:rPr lang="en-US" sz="2400" dirty="0" err="1" smtClean="0">
                <a:latin typeface="Arial"/>
                <a:cs typeface="Arial"/>
              </a:rPr>
              <a:t>saat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veya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daha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uzun</a:t>
            </a:r>
            <a:r>
              <a:rPr lang="en-US" sz="2400" dirty="0" smtClean="0">
                <a:latin typeface="Arial"/>
                <a:cs typeface="Arial"/>
              </a:rPr>
              <a:t>)</a:t>
            </a:r>
          </a:p>
          <a:p>
            <a:r>
              <a:rPr lang="en-US" sz="2400" dirty="0">
                <a:latin typeface="Arial"/>
                <a:cs typeface="Arial"/>
              </a:rPr>
              <a:t>P</a:t>
            </a:r>
            <a:r>
              <a:rPr lang="en-US" sz="2400" dirty="0" smtClean="0">
                <a:latin typeface="Arial"/>
                <a:cs typeface="Arial"/>
              </a:rPr>
              <a:t>ara </a:t>
            </a:r>
            <a:r>
              <a:rPr lang="en-US" sz="2400" dirty="0" err="1">
                <a:latin typeface="Arial"/>
                <a:cs typeface="Arial"/>
              </a:rPr>
              <a:t>ve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çaba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gerektiren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testler</a:t>
            </a:r>
            <a:endParaRPr lang="en-US" sz="2400" dirty="0" smtClean="0">
              <a:latin typeface="Arial"/>
              <a:cs typeface="Arial"/>
            </a:endParaRPr>
          </a:p>
          <a:p>
            <a:r>
              <a:rPr lang="en-US" sz="2400" dirty="0" err="1" smtClean="0">
                <a:latin typeface="Arial"/>
                <a:cs typeface="Arial"/>
              </a:rPr>
              <a:t>Protokoller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içerir</a:t>
            </a:r>
            <a:endParaRPr lang="en-US" sz="2400" dirty="0" smtClean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Yan </a:t>
            </a:r>
            <a:r>
              <a:rPr lang="en-US" sz="2400" dirty="0" err="1" smtClean="0">
                <a:latin typeface="Arial"/>
                <a:cs typeface="Arial"/>
              </a:rPr>
              <a:t>etkiler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endParaRPr lang="en-US" sz="2400" dirty="0">
              <a:latin typeface="Arial"/>
              <a:cs typeface="Arial"/>
            </a:endParaRPr>
          </a:p>
          <a:p>
            <a:r>
              <a:rPr lang="en-US" sz="2400" dirty="0" err="1" smtClean="0">
                <a:latin typeface="Arial"/>
                <a:cs typeface="Arial"/>
              </a:rPr>
              <a:t>Potansiyel</a:t>
            </a:r>
            <a:r>
              <a:rPr lang="en-US" sz="2400" dirty="0" smtClean="0">
                <a:latin typeface="Arial"/>
                <a:cs typeface="Arial"/>
              </a:rPr>
              <a:t> risk</a:t>
            </a:r>
          </a:p>
          <a:p>
            <a:r>
              <a:rPr lang="en-US" sz="2400" dirty="0" err="1" smtClean="0">
                <a:latin typeface="Arial"/>
                <a:cs typeface="Arial"/>
              </a:rPr>
              <a:t>Fizyolojik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değil</a:t>
            </a:r>
            <a:endParaRPr lang="en-US" sz="2400" dirty="0" smtClean="0">
              <a:latin typeface="Arial"/>
              <a:cs typeface="Arial"/>
            </a:endParaRPr>
          </a:p>
          <a:p>
            <a:endParaRPr lang="en-US" sz="2400" dirty="0" smtClean="0">
              <a:latin typeface="Arial"/>
              <a:cs typeface="Arial"/>
            </a:endParaRPr>
          </a:p>
          <a:p>
            <a:endParaRPr lang="en-US" sz="2400" dirty="0" smtClean="0">
              <a:latin typeface="Arial"/>
              <a:cs typeface="Arial"/>
            </a:endParaRPr>
          </a:p>
          <a:p>
            <a:endParaRPr lang="en-US" sz="2400" dirty="0">
              <a:latin typeface="Arial"/>
              <a:cs typeface="Arial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12" name="Rectangle 11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60438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573393-D4F4-9340-BADF-EAD84DDD7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444" y="274638"/>
            <a:ext cx="7099445" cy="1143000"/>
          </a:xfrm>
        </p:spPr>
        <p:txBody>
          <a:bodyPr/>
          <a:lstStyle/>
          <a:p>
            <a:pPr algn="l"/>
            <a:r>
              <a:rPr lang="x-none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Doğru Örnek Toplama</a:t>
            </a:r>
            <a:endParaRPr lang="x-none" dirty="0">
              <a:solidFill>
                <a:srgbClr val="1D2D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0766E8-303C-8846-93B1-34B598FE2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0035" y="1845541"/>
            <a:ext cx="6348874" cy="45259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000" dirty="0">
                <a:latin typeface="Arial"/>
                <a:cs typeface="Arial"/>
              </a:rPr>
              <a:t>Örnek toplama için net talimatlar hazır olmalıdır.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dirty="0" err="1">
                <a:latin typeface="Arial"/>
                <a:cs typeface="Arial"/>
              </a:rPr>
              <a:t>Venöz</a:t>
            </a:r>
            <a:r>
              <a:rPr lang="tr-TR" sz="2000" dirty="0">
                <a:latin typeface="Arial"/>
                <a:cs typeface="Arial"/>
              </a:rPr>
              <a:t> kan alımı için kapsamlı standart prosedürler </a:t>
            </a:r>
            <a:r>
              <a:rPr lang="tr-TR" sz="2000" dirty="0" smtClean="0">
                <a:latin typeface="Arial"/>
                <a:cs typeface="Arial"/>
              </a:rPr>
              <a:t>CLSI tarafından </a:t>
            </a:r>
            <a:r>
              <a:rPr lang="tr-TR" sz="2000" dirty="0">
                <a:latin typeface="Arial"/>
                <a:cs typeface="Arial"/>
              </a:rPr>
              <a:t>yayınlanmıştır.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Örnek </a:t>
            </a:r>
            <a:r>
              <a:rPr lang="tr-TR" sz="2000" dirty="0">
                <a:latin typeface="Arial"/>
                <a:cs typeface="Arial"/>
              </a:rPr>
              <a:t>toplamada test sonuçlarını etkileyebilecek birçok değişken </a:t>
            </a:r>
            <a:r>
              <a:rPr lang="tr-TR" sz="2000" dirty="0" smtClean="0">
                <a:latin typeface="Arial"/>
                <a:cs typeface="Arial"/>
              </a:rPr>
              <a:t>vardır</a:t>
            </a:r>
            <a:r>
              <a:rPr lang="tr-TR" sz="2000" dirty="0">
                <a:latin typeface="Arial"/>
                <a:cs typeface="Arial"/>
              </a:rPr>
              <a:t>.</a:t>
            </a:r>
            <a:endParaRPr lang="tr-TR" sz="2000" dirty="0" smtClean="0">
              <a:latin typeface="Arial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Hemşire</a:t>
            </a:r>
            <a:r>
              <a:rPr lang="tr-TR" sz="2000" dirty="0">
                <a:latin typeface="Arial"/>
                <a:cs typeface="Arial"/>
              </a:rPr>
              <a:t>, asistan, </a:t>
            </a:r>
            <a:r>
              <a:rPr lang="tr-TR" sz="2000" dirty="0" err="1">
                <a:latin typeface="Arial"/>
                <a:cs typeface="Arial"/>
              </a:rPr>
              <a:t>intern</a:t>
            </a:r>
            <a:r>
              <a:rPr lang="tr-TR" sz="2000" dirty="0">
                <a:latin typeface="Arial"/>
                <a:cs typeface="Arial"/>
              </a:rPr>
              <a:t> ve diğer örnek alma sorumluları test boyunca gerekliliklere uymalıdır.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000" dirty="0">
              <a:latin typeface="Arial"/>
              <a:cs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0983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2"/>
          <p:cNvSpPr txBox="1">
            <a:spLocks/>
          </p:cNvSpPr>
          <p:nvPr/>
        </p:nvSpPr>
        <p:spPr>
          <a:xfrm>
            <a:off x="1956591" y="1459357"/>
            <a:ext cx="6561983" cy="425457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00"/>
              </a:spcBef>
            </a:pPr>
            <a:r>
              <a:rPr lang="tr-TR" sz="2200" dirty="0" smtClean="0">
                <a:latin typeface="Arial"/>
                <a:cs typeface="Arial"/>
              </a:rPr>
              <a:t>Örnek almadan önce ‘numune gereklilikleri’ gözden geçirilmelidir:</a:t>
            </a:r>
          </a:p>
          <a:p>
            <a:pPr lvl="1">
              <a:spcBef>
                <a:spcPts val="200"/>
              </a:spcBef>
            </a:pPr>
            <a:r>
              <a:rPr lang="tr-TR" sz="2000" dirty="0" smtClean="0">
                <a:latin typeface="Arial"/>
                <a:cs typeface="Arial"/>
              </a:rPr>
              <a:t>Örnek türü (serum / plazma/ 24 saatlik idrar)</a:t>
            </a:r>
          </a:p>
          <a:p>
            <a:pPr lvl="1">
              <a:spcBef>
                <a:spcPts val="200"/>
              </a:spcBef>
            </a:pPr>
            <a:r>
              <a:rPr lang="tr-TR" sz="2000" dirty="0" smtClean="0">
                <a:latin typeface="Arial"/>
                <a:cs typeface="Arial"/>
              </a:rPr>
              <a:t>Örnek miktarı (o test için min. gerekli miktar)</a:t>
            </a:r>
          </a:p>
          <a:p>
            <a:pPr lvl="1">
              <a:spcBef>
                <a:spcPts val="200"/>
              </a:spcBef>
            </a:pPr>
            <a:r>
              <a:rPr lang="tr-TR" sz="2000" dirty="0" smtClean="0">
                <a:latin typeface="Arial"/>
                <a:cs typeface="Arial"/>
              </a:rPr>
              <a:t>Örnek saklama koşulları (soğuk ortam.,.)</a:t>
            </a:r>
          </a:p>
          <a:p>
            <a:pPr lvl="1">
              <a:spcBef>
                <a:spcPts val="200"/>
              </a:spcBef>
            </a:pPr>
            <a:r>
              <a:rPr lang="tr-TR" sz="2000" dirty="0" smtClean="0">
                <a:latin typeface="Arial"/>
                <a:cs typeface="Arial"/>
              </a:rPr>
              <a:t>Örnek taşıma koşulları (buz üstünde, standart koşullar…)</a:t>
            </a:r>
          </a:p>
          <a:p>
            <a:pPr lvl="1">
              <a:spcBef>
                <a:spcPts val="200"/>
              </a:spcBef>
            </a:pPr>
            <a:r>
              <a:rPr lang="tr-TR" sz="2000" dirty="0" smtClean="0">
                <a:latin typeface="Arial"/>
                <a:cs typeface="Arial"/>
              </a:rPr>
              <a:t>Örnek </a:t>
            </a:r>
            <a:r>
              <a:rPr lang="tr-TR" sz="2000" dirty="0" err="1" smtClean="0">
                <a:latin typeface="Arial"/>
                <a:cs typeface="Arial"/>
              </a:rPr>
              <a:t>barkodlama</a:t>
            </a:r>
            <a:r>
              <a:rPr lang="tr-TR" sz="2000" dirty="0" smtClean="0">
                <a:latin typeface="Arial"/>
                <a:cs typeface="Arial"/>
              </a:rPr>
              <a:t> (hasta adı, örnek </a:t>
            </a:r>
            <a:r>
              <a:rPr lang="tr-TR" sz="2000" dirty="0" err="1" smtClean="0">
                <a:latin typeface="Arial"/>
                <a:cs typeface="Arial"/>
              </a:rPr>
              <a:t>no</a:t>
            </a:r>
            <a:r>
              <a:rPr lang="tr-TR" sz="2000" dirty="0" smtClean="0">
                <a:latin typeface="Arial"/>
                <a:cs typeface="Arial"/>
              </a:rPr>
              <a:t>, tarih, örnek alma zamanı, örnek türü)</a:t>
            </a:r>
          </a:p>
          <a:p>
            <a:pPr>
              <a:spcBef>
                <a:spcPts val="200"/>
              </a:spcBef>
            </a:pPr>
            <a:r>
              <a:rPr lang="tr-TR" sz="2200" dirty="0" err="1" smtClean="0">
                <a:latin typeface="Arial"/>
                <a:cs typeface="Arial"/>
              </a:rPr>
              <a:t>Herbir</a:t>
            </a:r>
            <a:r>
              <a:rPr lang="tr-TR" sz="2200" dirty="0" smtClean="0">
                <a:latin typeface="Arial"/>
                <a:cs typeface="Arial"/>
              </a:rPr>
              <a:t> örnek için elektronik test istem formuna hastanın yaşı girilmedir</a:t>
            </a:r>
            <a:endParaRPr lang="tr-TR" sz="2200" dirty="0">
              <a:latin typeface="Arial"/>
              <a:cs typeface="Arial"/>
            </a:endParaRPr>
          </a:p>
          <a:p>
            <a:pPr>
              <a:spcBef>
                <a:spcPts val="200"/>
              </a:spcBef>
            </a:pPr>
            <a:endParaRPr lang="tr-TR" sz="2200" dirty="0" smtClean="0">
              <a:latin typeface="Arial"/>
              <a:cs typeface="Arial"/>
            </a:endParaRPr>
          </a:p>
          <a:p>
            <a:pPr lvl="1">
              <a:spcBef>
                <a:spcPts val="200"/>
              </a:spcBef>
              <a:buFont typeface="Arial" charset="0"/>
              <a:buNone/>
            </a:pPr>
            <a:endParaRPr lang="tr-TR" sz="2200" dirty="0" smtClean="0">
              <a:latin typeface="Arial"/>
              <a:cs typeface="Arial"/>
            </a:endParaRPr>
          </a:p>
          <a:p>
            <a:pPr lvl="1">
              <a:spcBef>
                <a:spcPts val="200"/>
              </a:spcBef>
            </a:pPr>
            <a:endParaRPr lang="tr-TR" sz="2200" dirty="0" smtClean="0">
              <a:latin typeface="Arial"/>
              <a:cs typeface="Arial"/>
            </a:endParaRPr>
          </a:p>
          <a:p>
            <a:pPr>
              <a:spcBef>
                <a:spcPts val="200"/>
              </a:spcBef>
            </a:pPr>
            <a:endParaRPr lang="tr-TR" sz="2200" dirty="0">
              <a:latin typeface="Arial"/>
              <a:cs typeface="Arial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4" name="Rectangle 3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E0573393-D4F4-9340-BADF-EAD84DDD70D5}"/>
              </a:ext>
            </a:extLst>
          </p:cNvPr>
          <p:cNvSpPr txBox="1">
            <a:spLocks/>
          </p:cNvSpPr>
          <p:nvPr/>
        </p:nvSpPr>
        <p:spPr>
          <a:xfrm>
            <a:off x="1754444" y="274638"/>
            <a:ext cx="7099445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x-none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Doğru Örnek Toplama</a:t>
            </a:r>
            <a:endParaRPr lang="x-none" dirty="0">
              <a:solidFill>
                <a:srgbClr val="1D2D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590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1153" y="274638"/>
            <a:ext cx="7099445" cy="1143000"/>
          </a:xfrm>
        </p:spPr>
        <p:txBody>
          <a:bodyPr/>
          <a:lstStyle/>
          <a:p>
            <a:pPr algn="l"/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Kan 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alımı</a:t>
            </a:r>
            <a:endParaRPr lang="tr-TR" dirty="0">
              <a:solidFill>
                <a:srgbClr val="1D2DA0"/>
              </a:solidFill>
              <a:latin typeface="Arial"/>
              <a:cs typeface="Arial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5555" y="1442130"/>
            <a:ext cx="6720962" cy="457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tr-TR" sz="2400" dirty="0" err="1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Standart</a:t>
            </a:r>
            <a:r>
              <a:rPr lang="en-US" altLang="tr-TR" sz="2400" dirty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 </a:t>
            </a:r>
            <a:r>
              <a:rPr lang="en-US" altLang="tr-TR" sz="2400" dirty="0" err="1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koşullar</a:t>
            </a:r>
            <a:r>
              <a:rPr lang="en-US" altLang="tr-TR" sz="2400" dirty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 </a:t>
            </a:r>
            <a:r>
              <a:rPr lang="en-US" altLang="tr-TR" sz="2400" dirty="0" err="1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sağlanmalıdır</a:t>
            </a:r>
            <a:r>
              <a:rPr lang="en-US" altLang="tr-TR" sz="2400" dirty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:</a:t>
            </a:r>
          </a:p>
          <a:p>
            <a:pPr marL="800100" lvl="1" indent="-342900">
              <a:lnSpc>
                <a:spcPct val="100000"/>
              </a:lnSpc>
              <a:buFont typeface="Arial" charset="0"/>
              <a:buChar char="•"/>
            </a:pPr>
            <a:r>
              <a:rPr lang="en-US" altLang="tr-TR" sz="2000" dirty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O/N </a:t>
            </a:r>
            <a:r>
              <a:rPr lang="en-US" altLang="tr-TR" sz="2000" dirty="0" err="1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açlık</a:t>
            </a:r>
            <a:r>
              <a:rPr lang="en-US" altLang="tr-TR" sz="2000" dirty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lnSpc>
                <a:spcPct val="100000"/>
              </a:lnSpc>
              <a:buFont typeface="Arial" charset="0"/>
              <a:buChar char="•"/>
            </a:pPr>
            <a:r>
              <a:rPr lang="en-US" altLang="tr-TR" sz="2000" dirty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Sabah 8:00-9:00 da </a:t>
            </a:r>
            <a:r>
              <a:rPr lang="en-US" altLang="tr-TR" sz="2000" dirty="0" err="1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teste</a:t>
            </a:r>
            <a:r>
              <a:rPr lang="en-US" altLang="tr-TR" sz="2000" dirty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 </a:t>
            </a:r>
            <a:r>
              <a:rPr lang="en-US" altLang="tr-TR" sz="2000" dirty="0" err="1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başlanması</a:t>
            </a:r>
            <a:endParaRPr lang="en-US" altLang="tr-TR" sz="2000" dirty="0">
              <a:latin typeface="Arial" panose="020B0604020202020204" pitchFamily="34" charset="0"/>
              <a:ea typeface="Gill Sans MT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100000"/>
              </a:lnSpc>
              <a:buFont typeface="Arial" charset="0"/>
              <a:buChar char="•"/>
            </a:pPr>
            <a:r>
              <a:rPr lang="en-US" altLang="tr-TR" sz="2000" dirty="0" err="1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Oturur</a:t>
            </a:r>
            <a:r>
              <a:rPr lang="en-US" altLang="tr-TR" sz="2000" dirty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 </a:t>
            </a:r>
            <a:r>
              <a:rPr lang="en-US" altLang="tr-TR" sz="2000" dirty="0" smtClean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/</a:t>
            </a:r>
            <a:r>
              <a:rPr lang="en-US" altLang="tr-TR" sz="2000" dirty="0" err="1" smtClean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supin</a:t>
            </a:r>
            <a:r>
              <a:rPr lang="en-US" altLang="tr-TR" sz="2000" dirty="0" smtClean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 </a:t>
            </a:r>
            <a:r>
              <a:rPr lang="en-US" altLang="tr-TR" sz="2000" dirty="0" err="1" smtClean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pozisyonda</a:t>
            </a:r>
            <a:r>
              <a:rPr lang="en-US" altLang="tr-TR" sz="2000" dirty="0" smtClean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 </a:t>
            </a:r>
            <a:r>
              <a:rPr lang="en-US" altLang="tr-TR" sz="2000" dirty="0" err="1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uygulama</a:t>
            </a:r>
            <a:endParaRPr lang="en-US" altLang="tr-TR" sz="2000" dirty="0">
              <a:latin typeface="Arial" panose="020B0604020202020204" pitchFamily="34" charset="0"/>
              <a:ea typeface="Gill Sans MT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100000"/>
              </a:lnSpc>
              <a:buFont typeface="Arial" charset="0"/>
              <a:buChar char="•"/>
            </a:pPr>
            <a:r>
              <a:rPr lang="en-US" altLang="tr-TR" sz="2000" dirty="0" err="1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Testten</a:t>
            </a:r>
            <a:r>
              <a:rPr lang="en-US" altLang="tr-TR" sz="2000" dirty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 30. dk. </a:t>
            </a:r>
            <a:r>
              <a:rPr lang="en-US" altLang="tr-TR" sz="2000" dirty="0" err="1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önce</a:t>
            </a:r>
            <a:r>
              <a:rPr lang="en-US" altLang="tr-TR" sz="2000" dirty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 </a:t>
            </a:r>
            <a:r>
              <a:rPr lang="en-US" altLang="tr-TR" sz="2000" dirty="0" err="1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damar</a:t>
            </a:r>
            <a:r>
              <a:rPr lang="en-US" altLang="tr-TR" sz="2000" dirty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 </a:t>
            </a:r>
            <a:r>
              <a:rPr lang="en-US" altLang="tr-TR" sz="2000" dirty="0" err="1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yolu</a:t>
            </a:r>
            <a:r>
              <a:rPr lang="en-US" altLang="tr-TR" sz="2000" dirty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 </a:t>
            </a:r>
            <a:r>
              <a:rPr lang="en-US" altLang="tr-TR" sz="2000" dirty="0" err="1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açılarak</a:t>
            </a:r>
            <a:r>
              <a:rPr lang="en-US" altLang="tr-TR" sz="2000" dirty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 %0.9 SF </a:t>
            </a:r>
            <a:r>
              <a:rPr lang="en-US" altLang="tr-TR" sz="2000" dirty="0" err="1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ile</a:t>
            </a:r>
            <a:r>
              <a:rPr lang="en-US" altLang="tr-TR" sz="2000" dirty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 </a:t>
            </a:r>
            <a:r>
              <a:rPr lang="en-US" altLang="tr-TR" sz="2000" dirty="0" err="1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infüzyonun</a:t>
            </a:r>
            <a:r>
              <a:rPr lang="en-US" altLang="tr-TR" sz="2000" dirty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 </a:t>
            </a:r>
            <a:r>
              <a:rPr lang="en-US" altLang="tr-TR" sz="2000" dirty="0" err="1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başlaması</a:t>
            </a:r>
            <a:endParaRPr lang="en-US" altLang="tr-TR" sz="2000" dirty="0">
              <a:latin typeface="Arial" panose="020B0604020202020204" pitchFamily="34" charset="0"/>
              <a:ea typeface="Gill Sans MT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100000"/>
              </a:lnSpc>
              <a:buFont typeface="Arial" charset="0"/>
              <a:buChar char="•"/>
            </a:pPr>
            <a:r>
              <a:rPr lang="en-US" altLang="tr-TR" sz="2000" dirty="0" err="1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Stresin</a:t>
            </a:r>
            <a:r>
              <a:rPr lang="en-US" altLang="tr-TR" sz="2000" dirty="0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 </a:t>
            </a:r>
            <a:r>
              <a:rPr lang="en-US" altLang="tr-TR" sz="2000" dirty="0" err="1">
                <a:latin typeface="Arial" panose="020B0604020202020204" pitchFamily="34" charset="0"/>
                <a:ea typeface="Gill Sans MT" charset="0"/>
                <a:cs typeface="Arial" panose="020B0604020202020204" pitchFamily="34" charset="0"/>
              </a:rPr>
              <a:t>engellenmesi</a:t>
            </a:r>
            <a:endParaRPr lang="en-US" altLang="tr-TR" sz="2000" dirty="0">
              <a:latin typeface="Arial" panose="020B0604020202020204" pitchFamily="34" charset="0"/>
              <a:ea typeface="Gill Sans MT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tr-TR" sz="2400" dirty="0" smtClean="0">
              <a:latin typeface="Arial"/>
              <a:cs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7137" y="3713725"/>
            <a:ext cx="2219325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31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1153" y="274638"/>
            <a:ext cx="7099445" cy="1143000"/>
          </a:xfrm>
        </p:spPr>
        <p:txBody>
          <a:bodyPr/>
          <a:lstStyle/>
          <a:p>
            <a:pPr algn="l"/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Kan 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alımı</a:t>
            </a:r>
            <a:endParaRPr lang="tr-TR" dirty="0">
              <a:solidFill>
                <a:srgbClr val="1D2DA0"/>
              </a:solidFill>
              <a:latin typeface="Arial"/>
              <a:cs typeface="Arial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02681" y="1654788"/>
            <a:ext cx="6493835" cy="45720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Çoğu test için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provokatif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ajanın uygulanması ve periyodik kan örneklerinin alınması için bir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i.v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kanül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takılmalıdır.</a:t>
            </a:r>
          </a:p>
          <a:p>
            <a:pPr>
              <a:lnSpc>
                <a:spcPct val="11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Bunun için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kübital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fossada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geniş bir damar tercih edilir. </a:t>
            </a:r>
          </a:p>
          <a:p>
            <a:pPr>
              <a:lnSpc>
                <a:spcPct val="11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Bazen ayrı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infüzyon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ve örnek alma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kanülleri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gerekebilir. </a:t>
            </a:r>
          </a:p>
          <a:p>
            <a:pPr>
              <a:lnSpc>
                <a:spcPct val="11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Kelebek iğneler tek örnek alınacaksa kullanılabilir, ancak çoklu örnek alımı için tavsiye edilmez.</a:t>
            </a:r>
          </a:p>
          <a:p>
            <a:pPr>
              <a:lnSpc>
                <a:spcPct val="110000"/>
              </a:lnSpc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Kanüller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veya enjektör ile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arteryal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örnek alma alternatif yoksa ve danışmanın onayıyla yapılmalıdır.</a:t>
            </a:r>
          </a:p>
          <a:p>
            <a:pPr>
              <a:lnSpc>
                <a:spcPct val="110000"/>
              </a:lnSpc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tr-TR" sz="2000" dirty="0" smtClean="0">
              <a:latin typeface="Arial"/>
              <a:cs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125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İçerik Yer Tutucusu 2"/>
          <p:cNvSpPr>
            <a:spLocks noGrp="1"/>
          </p:cNvSpPr>
          <p:nvPr>
            <p:ph idx="1"/>
          </p:nvPr>
        </p:nvSpPr>
        <p:spPr>
          <a:xfrm>
            <a:off x="1949053" y="1474122"/>
            <a:ext cx="6729699" cy="5213350"/>
          </a:xfrm>
        </p:spPr>
        <p:txBody>
          <a:bodyPr>
            <a:normAutofit/>
          </a:bodyPr>
          <a:lstStyle/>
          <a:p>
            <a:pPr eaLnBrk="1" hangingPunct="1"/>
            <a:r>
              <a:rPr lang="tr-TR" sz="2000" dirty="0">
                <a:latin typeface="Arial"/>
                <a:cs typeface="Arial"/>
              </a:rPr>
              <a:t>İyot çözeltisi veya alkol içeren bir dezenfektan ile alan temizlenir. </a:t>
            </a:r>
          </a:p>
          <a:p>
            <a:pPr eaLnBrk="1" hangingPunct="1"/>
            <a:r>
              <a:rPr lang="tr-TR" sz="2000" dirty="0">
                <a:latin typeface="Arial"/>
                <a:cs typeface="Arial"/>
              </a:rPr>
              <a:t>Erişkin ve büyük çocuklarda 20g </a:t>
            </a:r>
            <a:r>
              <a:rPr lang="tr-TR" sz="2000" dirty="0" err="1">
                <a:latin typeface="Arial"/>
                <a:cs typeface="Arial"/>
              </a:rPr>
              <a:t>kanül</a:t>
            </a:r>
            <a:r>
              <a:rPr lang="tr-TR" sz="2000" dirty="0">
                <a:latin typeface="Arial"/>
                <a:cs typeface="Arial"/>
              </a:rPr>
              <a:t>; bebek ve küçük çocuklarda 22g </a:t>
            </a:r>
            <a:r>
              <a:rPr lang="tr-TR" sz="2000" dirty="0" err="1" smtClean="0">
                <a:latin typeface="Arial"/>
                <a:cs typeface="Arial"/>
              </a:rPr>
              <a:t>kanül</a:t>
            </a:r>
            <a:r>
              <a:rPr lang="tr-TR" sz="2000" dirty="0">
                <a:latin typeface="Arial"/>
                <a:cs typeface="Arial"/>
              </a:rPr>
              <a:t> </a:t>
            </a:r>
            <a:r>
              <a:rPr lang="tr-TR" sz="2000" dirty="0" smtClean="0">
                <a:latin typeface="Arial"/>
                <a:cs typeface="Arial"/>
              </a:rPr>
              <a:t>kullanılır</a:t>
            </a:r>
            <a:r>
              <a:rPr lang="tr-TR" sz="2000" dirty="0">
                <a:latin typeface="Arial"/>
                <a:cs typeface="Arial"/>
              </a:rPr>
              <a:t>.</a:t>
            </a:r>
          </a:p>
          <a:p>
            <a:pPr eaLnBrk="1" hangingPunct="1"/>
            <a:r>
              <a:rPr lang="tr-TR" sz="2000" dirty="0" err="1" smtClean="0">
                <a:latin typeface="Arial"/>
                <a:cs typeface="Arial"/>
              </a:rPr>
              <a:t>Kanül</a:t>
            </a:r>
            <a:r>
              <a:rPr lang="tr-TR" sz="2000" dirty="0" smtClean="0">
                <a:latin typeface="Arial"/>
                <a:cs typeface="Arial"/>
              </a:rPr>
              <a:t> çapraz tarzda bantlanır. </a:t>
            </a:r>
            <a:r>
              <a:rPr lang="tr-TR" sz="2000" dirty="0" err="1" smtClean="0">
                <a:latin typeface="Arial"/>
                <a:cs typeface="Arial"/>
              </a:rPr>
              <a:t>Kanül</a:t>
            </a:r>
            <a:r>
              <a:rPr lang="tr-TR" sz="2000" dirty="0" smtClean="0">
                <a:latin typeface="Arial"/>
                <a:cs typeface="Arial"/>
              </a:rPr>
              <a:t> 2 ml SF veya </a:t>
            </a:r>
            <a:r>
              <a:rPr lang="tr-TR" sz="2000" dirty="0" err="1" smtClean="0">
                <a:latin typeface="Arial"/>
                <a:cs typeface="Arial"/>
              </a:rPr>
              <a:t>heparinli</a:t>
            </a:r>
            <a:r>
              <a:rPr lang="tr-TR" sz="2000" dirty="0" smtClean="0">
                <a:latin typeface="Arial"/>
                <a:cs typeface="Arial"/>
              </a:rPr>
              <a:t> SF ile yıkanmıştır.</a:t>
            </a:r>
          </a:p>
          <a:p>
            <a:pPr eaLnBrk="1" hangingPunct="1"/>
            <a:r>
              <a:rPr lang="tr-TR" sz="2000" dirty="0" smtClean="0">
                <a:latin typeface="Arial"/>
                <a:cs typeface="Arial"/>
              </a:rPr>
              <a:t>Tüm </a:t>
            </a:r>
            <a:r>
              <a:rPr lang="tr-TR" sz="2000" dirty="0">
                <a:latin typeface="Arial"/>
                <a:cs typeface="Arial"/>
              </a:rPr>
              <a:t>örnekler aseptik teknikle alınmalıdır.</a:t>
            </a:r>
          </a:p>
          <a:p>
            <a:pPr eaLnBrk="1" hangingPunct="1"/>
            <a:r>
              <a:rPr lang="tr-TR" sz="2000" dirty="0">
                <a:latin typeface="Arial"/>
                <a:cs typeface="Arial"/>
              </a:rPr>
              <a:t>Koruyucu eldiven takılmalıdır.</a:t>
            </a:r>
          </a:p>
          <a:p>
            <a:pPr eaLnBrk="1" hangingPunct="1"/>
            <a:r>
              <a:rPr lang="tr-TR" sz="2000" dirty="0" err="1">
                <a:latin typeface="Arial"/>
                <a:cs typeface="Arial"/>
              </a:rPr>
              <a:t>Kanülden</a:t>
            </a:r>
            <a:r>
              <a:rPr lang="tr-TR" sz="2000" dirty="0">
                <a:latin typeface="Arial"/>
                <a:cs typeface="Arial"/>
              </a:rPr>
              <a:t> numune alırken, analiz için kan örneği almadan önce yeterli hacim atılmalıdır, yoksa örnek </a:t>
            </a:r>
            <a:r>
              <a:rPr lang="tr-TR" sz="2000" dirty="0" err="1">
                <a:latin typeface="Arial"/>
                <a:cs typeface="Arial"/>
              </a:rPr>
              <a:t>dilue</a:t>
            </a:r>
            <a:r>
              <a:rPr lang="tr-TR" sz="2000" dirty="0">
                <a:latin typeface="Arial"/>
                <a:cs typeface="Arial"/>
              </a:rPr>
              <a:t> olur ve yanlış düşük sonuçlar ortaya çıkabilir.</a:t>
            </a:r>
          </a:p>
          <a:p>
            <a:pPr eaLnBrk="1" hangingPunct="1"/>
            <a:endParaRPr lang="tr-TR" sz="2000" dirty="0">
              <a:latin typeface="Arial"/>
              <a:cs typeface="Arial"/>
            </a:endParaRPr>
          </a:p>
        </p:txBody>
      </p:sp>
      <p:sp>
        <p:nvSpPr>
          <p:cNvPr id="54275" name="Unvan 1"/>
          <p:cNvSpPr>
            <a:spLocks noGrp="1"/>
          </p:cNvSpPr>
          <p:nvPr>
            <p:ph type="title"/>
          </p:nvPr>
        </p:nvSpPr>
        <p:spPr>
          <a:xfrm>
            <a:off x="1949053" y="125965"/>
            <a:ext cx="6235786" cy="1325563"/>
          </a:xfrm>
        </p:spPr>
        <p:txBody>
          <a:bodyPr/>
          <a:lstStyle/>
          <a:p>
            <a:pPr algn="l" eaLnBrk="1" hangingPunct="1"/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i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v. </a:t>
            </a:r>
            <a:r>
              <a:rPr lang="tr-TR" dirty="0" err="1" smtClean="0">
                <a:solidFill>
                  <a:srgbClr val="1D2DA0"/>
                </a:solidFill>
                <a:latin typeface="Arial"/>
                <a:cs typeface="Arial"/>
              </a:rPr>
              <a:t>Kanül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 İle Örnek Alma</a:t>
            </a:r>
            <a:endParaRPr lang="tr-TR" dirty="0">
              <a:solidFill>
                <a:srgbClr val="1D2DA0"/>
              </a:solidFill>
              <a:latin typeface="Arial"/>
              <a:cs typeface="Arial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6" name="Rectangle 5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73041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İçerik Yer Tutucusu 2"/>
          <p:cNvSpPr>
            <a:spLocks noGrp="1"/>
          </p:cNvSpPr>
          <p:nvPr>
            <p:ph idx="1"/>
          </p:nvPr>
        </p:nvSpPr>
        <p:spPr>
          <a:xfrm>
            <a:off x="1949053" y="1474122"/>
            <a:ext cx="6729699" cy="521335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800"/>
              </a:spcAft>
            </a:pPr>
            <a:r>
              <a:rPr lang="tr-TR" sz="2000" dirty="0">
                <a:latin typeface="Arial"/>
                <a:cs typeface="Arial"/>
              </a:rPr>
              <a:t>Yeterli miktarda örnek alınmalıdır.</a:t>
            </a:r>
          </a:p>
          <a:p>
            <a:pPr>
              <a:spcBef>
                <a:spcPct val="0"/>
              </a:spcBef>
              <a:spcAft>
                <a:spcPts val="800"/>
              </a:spcAft>
            </a:pPr>
            <a:r>
              <a:rPr lang="tr-TR" sz="2000" dirty="0">
                <a:latin typeface="Arial"/>
                <a:cs typeface="Arial"/>
              </a:rPr>
              <a:t>Bebek ve çocuklarda dolaşımdaki kan hacmi yaklaşık 80 ml/ kg </a:t>
            </a:r>
            <a:r>
              <a:rPr lang="tr-TR" sz="2000" dirty="0" err="1">
                <a:latin typeface="Arial"/>
                <a:cs typeface="Arial"/>
              </a:rPr>
              <a:t>dir</a:t>
            </a:r>
            <a:r>
              <a:rPr lang="tr-TR" sz="2000" dirty="0">
                <a:latin typeface="Arial"/>
                <a:cs typeface="Arial"/>
              </a:rPr>
              <a:t>.  Alınan toplam kan hacmi bir günlük çalışmada kan hacminin %2.5 ‘unu aşmamalıdır.</a:t>
            </a:r>
          </a:p>
          <a:p>
            <a:pPr>
              <a:spcBef>
                <a:spcPct val="0"/>
              </a:spcBef>
              <a:spcAft>
                <a:spcPts val="800"/>
              </a:spcAft>
            </a:pPr>
            <a:r>
              <a:rPr lang="tr-TR" sz="2000" dirty="0" err="1">
                <a:latin typeface="Arial"/>
                <a:cs typeface="Arial"/>
              </a:rPr>
              <a:t>Lab</a:t>
            </a:r>
            <a:r>
              <a:rPr lang="tr-TR" sz="2000" dirty="0">
                <a:latin typeface="Arial"/>
                <a:cs typeface="Arial"/>
              </a:rPr>
              <a:t>. test kataloğunda testler için gerekli örnek hacmi ve toplama gereklilikleri </a:t>
            </a:r>
            <a:r>
              <a:rPr lang="tr-TR" sz="2000" dirty="0" smtClean="0">
                <a:latin typeface="Arial"/>
                <a:cs typeface="Arial"/>
              </a:rPr>
              <a:t>verilmelidir.  </a:t>
            </a:r>
            <a:endParaRPr lang="tr-TR" sz="2000" dirty="0">
              <a:latin typeface="Arial"/>
              <a:cs typeface="Arial"/>
            </a:endParaRPr>
          </a:p>
          <a:p>
            <a:pPr>
              <a:spcBef>
                <a:spcPct val="0"/>
              </a:spcBef>
              <a:spcAft>
                <a:spcPts val="800"/>
              </a:spcAft>
            </a:pPr>
            <a:r>
              <a:rPr lang="tr-TR" sz="2000" dirty="0">
                <a:latin typeface="Arial"/>
                <a:cs typeface="Arial"/>
              </a:rPr>
              <a:t>Mümkünse, en az hacim yerine uygun olan hacim toplanmalıdır; böylelikle tekrar testleri yapılabilir </a:t>
            </a:r>
            <a:endParaRPr lang="tr-TR" sz="2000" dirty="0" smtClean="0">
              <a:latin typeface="Arial"/>
              <a:cs typeface="Arial"/>
            </a:endParaRPr>
          </a:p>
          <a:p>
            <a:pPr>
              <a:spcBef>
                <a:spcPct val="0"/>
              </a:spcBef>
              <a:spcAft>
                <a:spcPts val="800"/>
              </a:spcAft>
            </a:pPr>
            <a:r>
              <a:rPr lang="tr-TR" sz="2000" dirty="0" smtClean="0">
                <a:latin typeface="Arial"/>
                <a:cs typeface="Arial"/>
              </a:rPr>
              <a:t>Küçük çocuklar için özel </a:t>
            </a:r>
            <a:r>
              <a:rPr lang="tr-TR" sz="2000" dirty="0">
                <a:latin typeface="Arial"/>
                <a:cs typeface="Arial"/>
              </a:rPr>
              <a:t>dikkat gösterilmelidir.</a:t>
            </a:r>
          </a:p>
          <a:p>
            <a:pPr eaLnBrk="1" hangingPunct="1">
              <a:spcAft>
                <a:spcPts val="800"/>
              </a:spcAft>
            </a:pPr>
            <a:endParaRPr lang="tr-TR" sz="2000" dirty="0">
              <a:latin typeface="Arial"/>
              <a:cs typeface="Arial"/>
            </a:endParaRPr>
          </a:p>
        </p:txBody>
      </p:sp>
      <p:sp>
        <p:nvSpPr>
          <p:cNvPr id="54275" name="Unvan 1"/>
          <p:cNvSpPr>
            <a:spLocks noGrp="1"/>
          </p:cNvSpPr>
          <p:nvPr>
            <p:ph type="title"/>
          </p:nvPr>
        </p:nvSpPr>
        <p:spPr>
          <a:xfrm>
            <a:off x="1949053" y="125965"/>
            <a:ext cx="6235786" cy="1325563"/>
          </a:xfrm>
        </p:spPr>
        <p:txBody>
          <a:bodyPr/>
          <a:lstStyle/>
          <a:p>
            <a:pPr algn="l" eaLnBrk="1" hangingPunct="1"/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i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v. </a:t>
            </a:r>
            <a:r>
              <a:rPr lang="tr-TR" dirty="0" err="1" smtClean="0">
                <a:solidFill>
                  <a:srgbClr val="1D2DA0"/>
                </a:solidFill>
                <a:latin typeface="Arial"/>
                <a:cs typeface="Arial"/>
              </a:rPr>
              <a:t>Kanül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 İle Örnek Alma</a:t>
            </a:r>
            <a:endParaRPr lang="tr-TR" dirty="0">
              <a:solidFill>
                <a:srgbClr val="1D2DA0"/>
              </a:solidFill>
              <a:latin typeface="Arial"/>
              <a:cs typeface="Arial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6" name="Rectangle 5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00868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1153" y="274638"/>
            <a:ext cx="7099445" cy="1143000"/>
          </a:xfrm>
        </p:spPr>
        <p:txBody>
          <a:bodyPr/>
          <a:lstStyle/>
          <a:p>
            <a:pPr algn="l"/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Kan 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alımı</a:t>
            </a:r>
            <a:endParaRPr lang="tr-TR" dirty="0">
              <a:solidFill>
                <a:srgbClr val="1D2DA0"/>
              </a:solidFill>
              <a:latin typeface="Arial"/>
              <a:cs typeface="Arial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55599" y="1430834"/>
            <a:ext cx="6914999" cy="521988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Tüp tipi: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Hormon ölçümlerinde genellikle serum kullanılır.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EDTA</a:t>
            </a:r>
            <a:r>
              <a:rPr lang="tr-TR" sz="2000" dirty="0">
                <a:latin typeface="Arial"/>
                <a:cs typeface="Arial"/>
              </a:rPr>
              <a:t>, metal iyonlarını </a:t>
            </a:r>
            <a:r>
              <a:rPr lang="tr-TR" sz="2000" dirty="0" err="1" smtClean="0">
                <a:latin typeface="Arial"/>
                <a:cs typeface="Arial"/>
              </a:rPr>
              <a:t>şelatlar</a:t>
            </a:r>
            <a:r>
              <a:rPr lang="tr-TR" sz="2000" dirty="0" smtClean="0">
                <a:latin typeface="Arial"/>
                <a:cs typeface="Arial"/>
              </a:rPr>
              <a:t> </a:t>
            </a:r>
            <a:r>
              <a:rPr lang="tr-TR" sz="2000" dirty="0">
                <a:latin typeface="Arial"/>
                <a:cs typeface="Arial"/>
              </a:rPr>
              <a:t>ve böylece </a:t>
            </a:r>
            <a:r>
              <a:rPr lang="tr-TR" sz="2000" dirty="0" err="1">
                <a:latin typeface="Arial"/>
                <a:cs typeface="Arial"/>
              </a:rPr>
              <a:t>proteazları</a:t>
            </a:r>
            <a:r>
              <a:rPr lang="tr-TR" sz="2000" dirty="0">
                <a:latin typeface="Arial"/>
                <a:cs typeface="Arial"/>
              </a:rPr>
              <a:t> </a:t>
            </a:r>
            <a:r>
              <a:rPr lang="tr-TR" sz="2000" dirty="0" err="1">
                <a:latin typeface="Arial"/>
                <a:cs typeface="Arial"/>
              </a:rPr>
              <a:t>inhibe</a:t>
            </a:r>
            <a:r>
              <a:rPr lang="tr-TR" sz="2000" dirty="0">
                <a:latin typeface="Arial"/>
                <a:cs typeface="Arial"/>
              </a:rPr>
              <a:t> ederek </a:t>
            </a:r>
            <a:r>
              <a:rPr lang="tr-TR" sz="2000" dirty="0" err="1" smtClean="0">
                <a:latin typeface="Arial"/>
                <a:cs typeface="Arial"/>
              </a:rPr>
              <a:t>peptitlerin</a:t>
            </a:r>
            <a:r>
              <a:rPr lang="tr-TR" sz="2000" dirty="0" smtClean="0">
                <a:latin typeface="Arial"/>
                <a:cs typeface="Arial"/>
              </a:rPr>
              <a:t> </a:t>
            </a:r>
            <a:r>
              <a:rPr lang="tr-TR" sz="2000" dirty="0" err="1">
                <a:latin typeface="Arial"/>
                <a:cs typeface="Arial"/>
              </a:rPr>
              <a:t>stabilitesini</a:t>
            </a:r>
            <a:r>
              <a:rPr lang="tr-TR" sz="2000" dirty="0">
                <a:latin typeface="Arial"/>
                <a:cs typeface="Arial"/>
              </a:rPr>
              <a:t> </a:t>
            </a:r>
            <a:r>
              <a:rPr lang="tr-TR" sz="2000" dirty="0" smtClean="0">
                <a:latin typeface="Arial"/>
                <a:cs typeface="Arial"/>
              </a:rPr>
              <a:t>artırır: ACTH ölçümü için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/>
                <a:cs typeface="Arial"/>
              </a:rPr>
              <a:t>Heparin</a:t>
            </a:r>
            <a:r>
              <a:rPr lang="tr-TR" sz="2000" dirty="0" smtClean="0">
                <a:latin typeface="Arial"/>
                <a:cs typeface="Arial"/>
              </a:rPr>
              <a:t> </a:t>
            </a:r>
            <a:r>
              <a:rPr lang="tr-TR" sz="2000" dirty="0">
                <a:latin typeface="Arial"/>
                <a:cs typeface="Arial"/>
              </a:rPr>
              <a:t>ve </a:t>
            </a:r>
            <a:r>
              <a:rPr lang="tr-TR" sz="2000" dirty="0" err="1" smtClean="0">
                <a:latin typeface="Arial"/>
                <a:cs typeface="Arial"/>
              </a:rPr>
              <a:t>florid</a:t>
            </a:r>
            <a:r>
              <a:rPr lang="tr-TR" sz="2000" dirty="0" smtClean="0">
                <a:latin typeface="Arial"/>
                <a:cs typeface="Arial"/>
              </a:rPr>
              <a:t> </a:t>
            </a:r>
            <a:r>
              <a:rPr lang="tr-TR" sz="2000" dirty="0">
                <a:latin typeface="Arial"/>
                <a:cs typeface="Arial"/>
              </a:rPr>
              <a:t>sırasıyla ACTH ve IGFBP-3 </a:t>
            </a:r>
            <a:r>
              <a:rPr lang="tr-TR" sz="2000" dirty="0" smtClean="0">
                <a:latin typeface="Arial"/>
                <a:cs typeface="Arial"/>
              </a:rPr>
              <a:t>testlerini </a:t>
            </a:r>
            <a:r>
              <a:rPr lang="tr-TR" sz="2000" dirty="0" err="1" smtClean="0">
                <a:latin typeface="Arial"/>
                <a:cs typeface="Arial"/>
              </a:rPr>
              <a:t>interfere</a:t>
            </a:r>
            <a:r>
              <a:rPr lang="tr-TR" sz="2000" dirty="0" smtClean="0">
                <a:latin typeface="Arial"/>
                <a:cs typeface="Arial"/>
              </a:rPr>
              <a:t> edebilir.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Stabil olmayan </a:t>
            </a:r>
            <a:r>
              <a:rPr lang="tr-TR" sz="2000" dirty="0" err="1" smtClean="0">
                <a:latin typeface="Arial"/>
                <a:cs typeface="Arial"/>
              </a:rPr>
              <a:t>analitler</a:t>
            </a:r>
            <a:r>
              <a:rPr lang="tr-TR" sz="2000" dirty="0" smtClean="0">
                <a:latin typeface="Arial"/>
                <a:cs typeface="Arial"/>
              </a:rPr>
              <a:t> </a:t>
            </a:r>
            <a:r>
              <a:rPr lang="tr-TR" sz="2000" dirty="0">
                <a:latin typeface="Arial"/>
                <a:cs typeface="Arial"/>
              </a:rPr>
              <a:t>için koruyucular gerekli olabilir, örneğin </a:t>
            </a:r>
            <a:r>
              <a:rPr lang="tr-TR" sz="2000" dirty="0" err="1">
                <a:latin typeface="Arial"/>
                <a:cs typeface="Arial"/>
              </a:rPr>
              <a:t>paratiroid</a:t>
            </a:r>
            <a:r>
              <a:rPr lang="tr-TR" sz="2000" dirty="0">
                <a:latin typeface="Arial"/>
                <a:cs typeface="Arial"/>
              </a:rPr>
              <a:t> hormonu ile </a:t>
            </a:r>
            <a:r>
              <a:rPr lang="tr-TR" sz="2000" dirty="0" smtClean="0">
                <a:latin typeface="Arial"/>
                <a:cs typeface="Arial"/>
              </a:rPr>
              <a:t>ilişkili </a:t>
            </a:r>
            <a:r>
              <a:rPr lang="tr-TR" sz="2000" dirty="0" err="1">
                <a:latin typeface="Arial"/>
                <a:cs typeface="Arial"/>
              </a:rPr>
              <a:t>peptid</a:t>
            </a:r>
            <a:r>
              <a:rPr lang="tr-TR" sz="2000" dirty="0">
                <a:latin typeface="Arial"/>
                <a:cs typeface="Arial"/>
              </a:rPr>
              <a:t> için </a:t>
            </a:r>
            <a:r>
              <a:rPr lang="tr-TR" sz="2000" dirty="0" err="1">
                <a:latin typeface="Arial"/>
                <a:cs typeface="Arial"/>
              </a:rPr>
              <a:t>aprotinin</a:t>
            </a:r>
            <a:r>
              <a:rPr lang="tr-TR" sz="2000" dirty="0">
                <a:latin typeface="Arial"/>
                <a:cs typeface="Arial"/>
              </a:rPr>
              <a:t> ve </a:t>
            </a:r>
            <a:r>
              <a:rPr lang="tr-TR" sz="2000" dirty="0" err="1">
                <a:latin typeface="Arial"/>
                <a:cs typeface="Arial"/>
              </a:rPr>
              <a:t>leupeptin</a:t>
            </a:r>
            <a:r>
              <a:rPr lang="tr-TR" sz="2000" dirty="0" smtClean="0">
                <a:latin typeface="Arial"/>
                <a:cs typeface="Arial"/>
              </a:rPr>
              <a:t>.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tr-TR" sz="2000" dirty="0" smtClean="0">
              <a:latin typeface="Arial"/>
              <a:cs typeface="Arial"/>
            </a:endParaRPr>
          </a:p>
          <a:p>
            <a:pPr marL="88900" lvl="1" indent="0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    Kan alma sırası: </a:t>
            </a:r>
            <a:r>
              <a:rPr lang="tr-TR" sz="2000" dirty="0" err="1" smtClean="0">
                <a:latin typeface="Arial"/>
                <a:cs typeface="Arial"/>
              </a:rPr>
              <a:t>İnterferansı</a:t>
            </a:r>
            <a:r>
              <a:rPr lang="tr-TR" sz="2000" dirty="0" smtClean="0">
                <a:latin typeface="Arial"/>
                <a:cs typeface="Arial"/>
              </a:rPr>
              <a:t> en </a:t>
            </a:r>
            <a:r>
              <a:rPr lang="tr-TR" sz="2000" dirty="0">
                <a:latin typeface="Arial"/>
                <a:cs typeface="Arial"/>
              </a:rPr>
              <a:t>aza indirmek için tipik bir tüp </a:t>
            </a:r>
            <a:r>
              <a:rPr lang="tr-TR" sz="2000" dirty="0" smtClean="0">
                <a:latin typeface="Arial"/>
                <a:cs typeface="Arial"/>
              </a:rPr>
              <a:t>sıralaması </a:t>
            </a:r>
            <a:r>
              <a:rPr lang="tr-TR" sz="2000" dirty="0">
                <a:latin typeface="Arial"/>
                <a:cs typeface="Arial"/>
              </a:rPr>
              <a:t>şu şekildedir: düz tüp→ </a:t>
            </a:r>
            <a:r>
              <a:rPr lang="tr-TR" sz="2000" dirty="0" err="1">
                <a:latin typeface="Arial"/>
                <a:cs typeface="Arial"/>
              </a:rPr>
              <a:t>sitrat</a:t>
            </a:r>
            <a:r>
              <a:rPr lang="tr-TR" sz="2000" dirty="0">
                <a:latin typeface="Arial"/>
                <a:cs typeface="Arial"/>
              </a:rPr>
              <a:t> → </a:t>
            </a:r>
            <a:r>
              <a:rPr lang="tr-TR" sz="2000" dirty="0" err="1">
                <a:latin typeface="Arial"/>
                <a:cs typeface="Arial"/>
              </a:rPr>
              <a:t>Li</a:t>
            </a:r>
            <a:r>
              <a:rPr lang="tr-TR" sz="2000" dirty="0">
                <a:latin typeface="Arial"/>
                <a:cs typeface="Arial"/>
              </a:rPr>
              <a:t> </a:t>
            </a:r>
            <a:r>
              <a:rPr lang="tr-TR" sz="2000" dirty="0" err="1">
                <a:latin typeface="Arial"/>
                <a:cs typeface="Arial"/>
              </a:rPr>
              <a:t>heparin</a:t>
            </a:r>
            <a:r>
              <a:rPr lang="tr-TR" sz="2000" dirty="0">
                <a:latin typeface="Arial"/>
                <a:cs typeface="Arial"/>
              </a:rPr>
              <a:t> → EDTA → </a:t>
            </a:r>
            <a:r>
              <a:rPr lang="tr-TR" sz="2000" dirty="0" err="1">
                <a:latin typeface="Arial"/>
                <a:cs typeface="Arial"/>
              </a:rPr>
              <a:t>florür</a:t>
            </a:r>
            <a:r>
              <a:rPr lang="tr-TR" sz="2000" dirty="0">
                <a:latin typeface="Arial"/>
                <a:cs typeface="Arial"/>
              </a:rPr>
              <a:t>. </a:t>
            </a:r>
          </a:p>
          <a:p>
            <a:pPr marL="88900" lvl="1" indent="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tr-TR" sz="2000" dirty="0" smtClean="0">
              <a:latin typeface="Arial"/>
              <a:cs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09030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51605" y="1417638"/>
            <a:ext cx="6535949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tr-TR" sz="2000" dirty="0" err="1">
                <a:latin typeface="Arial"/>
                <a:cs typeface="Arial"/>
              </a:rPr>
              <a:t>Hemolizden</a:t>
            </a:r>
            <a:r>
              <a:rPr lang="tr-TR" sz="2000" dirty="0">
                <a:latin typeface="Arial"/>
                <a:cs typeface="Arial"/>
              </a:rPr>
              <a:t> </a:t>
            </a:r>
            <a:r>
              <a:rPr lang="tr-TR" sz="2000" dirty="0" smtClean="0">
                <a:latin typeface="Arial"/>
                <a:cs typeface="Arial"/>
              </a:rPr>
              <a:t>kaçınılmalıdır, insülin </a:t>
            </a:r>
            <a:r>
              <a:rPr lang="tr-TR" sz="2000" dirty="0" err="1" smtClean="0">
                <a:latin typeface="Arial"/>
                <a:cs typeface="Arial"/>
              </a:rPr>
              <a:t>yıkılımına</a:t>
            </a:r>
            <a:r>
              <a:rPr lang="tr-TR" sz="2000" dirty="0" smtClean="0">
                <a:latin typeface="Arial"/>
                <a:cs typeface="Arial"/>
              </a:rPr>
              <a:t> neden olabilir. </a:t>
            </a:r>
            <a:endParaRPr lang="tr-TR" sz="2000" dirty="0">
              <a:latin typeface="Arial"/>
              <a:cs typeface="Arial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Örnek hacmi:  </a:t>
            </a:r>
            <a:r>
              <a:rPr lang="tr-TR" sz="2000" dirty="0">
                <a:latin typeface="Arial"/>
                <a:cs typeface="Arial"/>
              </a:rPr>
              <a:t>D</a:t>
            </a:r>
            <a:r>
              <a:rPr lang="tr-TR" sz="2000" dirty="0" smtClean="0">
                <a:latin typeface="Arial"/>
                <a:cs typeface="Arial"/>
              </a:rPr>
              <a:t>oğru eklenti konsantrasyonunu sağlamak </a:t>
            </a:r>
            <a:r>
              <a:rPr lang="tr-TR" sz="2000" dirty="0">
                <a:latin typeface="Arial"/>
                <a:cs typeface="Arial"/>
              </a:rPr>
              <a:t>için </a:t>
            </a:r>
            <a:r>
              <a:rPr lang="tr-TR" sz="2000" dirty="0" smtClean="0">
                <a:latin typeface="Arial"/>
                <a:cs typeface="Arial"/>
              </a:rPr>
              <a:t>ve </a:t>
            </a:r>
            <a:r>
              <a:rPr lang="tr-TR" sz="2000" dirty="0">
                <a:latin typeface="Arial"/>
                <a:cs typeface="Arial"/>
              </a:rPr>
              <a:t>tekrar analizlere izin vermek için </a:t>
            </a:r>
            <a:r>
              <a:rPr lang="tr-TR" sz="2000" dirty="0" smtClean="0">
                <a:latin typeface="Arial"/>
                <a:cs typeface="Arial"/>
              </a:rPr>
              <a:t>yeterli miktarda olmalıdır.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Stres: Kan alımı sırasında hasta çok stresli ise </a:t>
            </a:r>
            <a:r>
              <a:rPr lang="tr-TR" sz="2000" dirty="0">
                <a:latin typeface="Arial"/>
                <a:cs typeface="Arial"/>
              </a:rPr>
              <a:t>veya hasta bayılırsa, özellikle strese duyarlı hormonlar için (</a:t>
            </a:r>
            <a:r>
              <a:rPr lang="tr-TR" sz="2000" dirty="0" err="1">
                <a:latin typeface="Arial"/>
                <a:cs typeface="Arial"/>
              </a:rPr>
              <a:t>kortizol</a:t>
            </a:r>
            <a:r>
              <a:rPr lang="tr-TR" sz="2000" dirty="0">
                <a:latin typeface="Arial"/>
                <a:cs typeface="Arial"/>
              </a:rPr>
              <a:t>, ACTH, GH, </a:t>
            </a:r>
            <a:r>
              <a:rPr lang="tr-TR" sz="2000" dirty="0" err="1">
                <a:latin typeface="Arial"/>
                <a:cs typeface="Arial"/>
              </a:rPr>
              <a:t>prolaktin</a:t>
            </a:r>
            <a:r>
              <a:rPr lang="tr-TR" sz="2000" dirty="0">
                <a:latin typeface="Arial"/>
                <a:cs typeface="Arial"/>
              </a:rPr>
              <a:t>, </a:t>
            </a:r>
            <a:r>
              <a:rPr lang="tr-TR" sz="2000" dirty="0" err="1">
                <a:latin typeface="Arial"/>
                <a:cs typeface="Arial"/>
              </a:rPr>
              <a:t>katekolaminler</a:t>
            </a:r>
            <a:r>
              <a:rPr lang="tr-TR" sz="2000" dirty="0">
                <a:latin typeface="Arial"/>
                <a:cs typeface="Arial"/>
              </a:rPr>
              <a:t>, </a:t>
            </a:r>
            <a:r>
              <a:rPr lang="tr-TR" sz="2000" dirty="0" smtClean="0">
                <a:latin typeface="Arial"/>
                <a:cs typeface="Arial"/>
              </a:rPr>
              <a:t>ADH ) kaydedilmelidir. 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Etiketleme: Dinamik bir test sırasında, numuneler hem saat zamanı gösterecek şekilde hem de test zamanı gösteren süre ile etiketlenmelidir.</a:t>
            </a:r>
            <a:endParaRPr lang="tr-TR" sz="2000" dirty="0">
              <a:latin typeface="Arial"/>
              <a:cs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Unvan 1"/>
          <p:cNvSpPr>
            <a:spLocks noGrp="1"/>
          </p:cNvSpPr>
          <p:nvPr>
            <p:ph type="title"/>
          </p:nvPr>
        </p:nvSpPr>
        <p:spPr>
          <a:xfrm>
            <a:off x="1771153" y="274638"/>
            <a:ext cx="7099445" cy="1143000"/>
          </a:xfrm>
        </p:spPr>
        <p:txBody>
          <a:bodyPr/>
          <a:lstStyle/>
          <a:p>
            <a:pPr algn="l"/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Kan 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alımı</a:t>
            </a:r>
            <a:endParaRPr lang="tr-TR" dirty="0">
              <a:solidFill>
                <a:srgbClr val="1D2DA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330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6819" y="4700811"/>
            <a:ext cx="1819981" cy="1838364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1154" y="191195"/>
            <a:ext cx="6915646" cy="1143000"/>
          </a:xfrm>
        </p:spPr>
        <p:txBody>
          <a:bodyPr/>
          <a:lstStyle/>
          <a:p>
            <a:pPr algn="l"/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İ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drar toplama</a:t>
            </a:r>
            <a:endParaRPr lang="tr-TR" dirty="0">
              <a:solidFill>
                <a:srgbClr val="1D2DA0"/>
              </a:solidFill>
              <a:latin typeface="Arial"/>
              <a:cs typeface="Arial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71154" y="1470365"/>
            <a:ext cx="6569366" cy="538763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Zamanlı veya spot idrar toplama: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Hormonların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diurnal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ritmi nedeniyle </a:t>
            </a:r>
            <a:r>
              <a:rPr lang="tr-TR" sz="2000" dirty="0" smtClean="0">
                <a:latin typeface="Arial"/>
                <a:cs typeface="Arial"/>
              </a:rPr>
              <a:t>24 </a:t>
            </a:r>
            <a:r>
              <a:rPr lang="tr-TR" sz="2000" dirty="0">
                <a:latin typeface="Arial"/>
                <a:cs typeface="Arial"/>
              </a:rPr>
              <a:t>saatlik </a:t>
            </a:r>
            <a:r>
              <a:rPr lang="tr-TR" sz="2000" dirty="0" smtClean="0">
                <a:latin typeface="Arial"/>
                <a:cs typeface="Arial"/>
              </a:rPr>
              <a:t>idrar toplama </a:t>
            </a:r>
            <a:r>
              <a:rPr lang="tr-TR" sz="2000" dirty="0">
                <a:latin typeface="Arial"/>
                <a:cs typeface="Arial"/>
              </a:rPr>
              <a:t>genellikle tercih </a:t>
            </a:r>
            <a:r>
              <a:rPr lang="tr-TR" sz="2000" dirty="0" smtClean="0">
                <a:latin typeface="Arial"/>
                <a:cs typeface="Arial"/>
              </a:rPr>
              <a:t>edilir, ancak daha </a:t>
            </a:r>
            <a:r>
              <a:rPr lang="tr-TR" sz="2000" dirty="0">
                <a:latin typeface="Arial"/>
                <a:cs typeface="Arial"/>
              </a:rPr>
              <a:t>zordur ve hasta güvenilirliği sorun olabilir</a:t>
            </a:r>
            <a:r>
              <a:rPr lang="tr-TR" sz="2000" dirty="0" smtClean="0">
                <a:latin typeface="Arial"/>
                <a:cs typeface="Arial"/>
              </a:rPr>
              <a:t>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Sabah 7:00 de başlar, sabah ilk idrarı atılır, tüm örnekler aynı kapta toplanır, ertesi 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sabah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7:00 deki idrar dahil edilir.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İdrar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kabı serin bir yerde 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saklanmalıdır.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Örnek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laboratuvara hemen teslim 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edilmelidir.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Kabul sonrası idrar volümü ölçülerek kaydedilmelidir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sz="2000" dirty="0" smtClean="0">
              <a:latin typeface="Arial"/>
              <a:cs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0922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1154" y="325582"/>
            <a:ext cx="6915646" cy="1143000"/>
          </a:xfrm>
        </p:spPr>
        <p:txBody>
          <a:bodyPr/>
          <a:lstStyle/>
          <a:p>
            <a:pPr algn="l"/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İ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drar toplama</a:t>
            </a:r>
            <a:endParaRPr lang="tr-TR" dirty="0">
              <a:solidFill>
                <a:srgbClr val="1D2DA0"/>
              </a:solidFill>
              <a:latin typeface="Arial"/>
              <a:cs typeface="Arial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75386" y="1294182"/>
            <a:ext cx="6506233" cy="538763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tr-TR" sz="2000" dirty="0" smtClean="0">
              <a:latin typeface="Arial"/>
              <a:cs typeface="Arial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sz="2000" dirty="0" smtClean="0">
                <a:latin typeface="Arial"/>
                <a:cs typeface="Arial"/>
              </a:rPr>
              <a:t>• Koruyucu: </a:t>
            </a:r>
          </a:p>
          <a:p>
            <a:pPr lvl="1">
              <a:spcBef>
                <a:spcPts val="200"/>
              </a:spcBef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İdrar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kabı laboratuvardan alınmalıdır.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Herbir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örnek için uygun koruyucu (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borik asit,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) içerir.</a:t>
            </a:r>
          </a:p>
          <a:p>
            <a:pPr lvl="1">
              <a:lnSpc>
                <a:spcPct val="100000"/>
              </a:lnSpc>
              <a:spcBef>
                <a:spcPts val="200"/>
              </a:spcBef>
            </a:pPr>
            <a:r>
              <a:rPr lang="tr-TR" sz="2000" dirty="0" err="1" smtClean="0">
                <a:latin typeface="Arial"/>
                <a:cs typeface="Arial"/>
              </a:rPr>
              <a:t>Katekolaminler</a:t>
            </a:r>
            <a:r>
              <a:rPr lang="tr-TR" sz="2000" dirty="0" smtClean="0">
                <a:latin typeface="Arial"/>
                <a:cs typeface="Arial"/>
              </a:rPr>
              <a:t> </a:t>
            </a:r>
            <a:r>
              <a:rPr lang="tr-TR" sz="2000" dirty="0">
                <a:latin typeface="Arial"/>
                <a:cs typeface="Arial"/>
              </a:rPr>
              <a:t>için hidroklorik </a:t>
            </a:r>
            <a:r>
              <a:rPr lang="tr-TR" sz="2000" dirty="0" smtClean="0">
                <a:latin typeface="Arial"/>
                <a:cs typeface="Arial"/>
              </a:rPr>
              <a:t>asit, idrar </a:t>
            </a:r>
            <a:r>
              <a:rPr lang="tr-TR" sz="2000" dirty="0" err="1" smtClean="0">
                <a:latin typeface="Arial"/>
                <a:cs typeface="Arial"/>
              </a:rPr>
              <a:t>kortizolü</a:t>
            </a:r>
            <a:r>
              <a:rPr lang="tr-TR" sz="2000" dirty="0" smtClean="0">
                <a:latin typeface="Arial"/>
                <a:cs typeface="Arial"/>
              </a:rPr>
              <a:t> için borik asit gibi.</a:t>
            </a:r>
          </a:p>
          <a:p>
            <a:pPr lvl="1">
              <a:lnSpc>
                <a:spcPct val="100000"/>
              </a:lnSpc>
              <a:spcBef>
                <a:spcPts val="200"/>
              </a:spcBef>
            </a:pPr>
            <a:r>
              <a:rPr lang="tr-TR" sz="2000" dirty="0" err="1" smtClean="0">
                <a:latin typeface="Arial"/>
                <a:cs typeface="Arial"/>
              </a:rPr>
              <a:t>Gliserol</a:t>
            </a:r>
            <a:r>
              <a:rPr lang="tr-TR" sz="2000" dirty="0" smtClean="0">
                <a:latin typeface="Arial"/>
                <a:cs typeface="Arial"/>
              </a:rPr>
              <a:t> ilavesi donmuş idrarda </a:t>
            </a:r>
            <a:r>
              <a:rPr lang="tr-TR" sz="2000" dirty="0" err="1" smtClean="0">
                <a:latin typeface="Arial"/>
                <a:cs typeface="Arial"/>
              </a:rPr>
              <a:t>gonadotropinleri</a:t>
            </a:r>
            <a:r>
              <a:rPr lang="tr-TR" sz="2000" dirty="0" smtClean="0">
                <a:latin typeface="Arial"/>
                <a:cs typeface="Arial"/>
              </a:rPr>
              <a:t> stabilize eder.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4574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1482" y="1205429"/>
            <a:ext cx="6082261" cy="3949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400" dirty="0" err="1">
                <a:latin typeface="Arial"/>
                <a:cs typeface="Arial"/>
              </a:rPr>
              <a:t>Pediatrik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</a:t>
            </a:r>
            <a:r>
              <a:rPr lang="en-US" sz="2400" dirty="0" err="1" smtClean="0">
                <a:latin typeface="Arial"/>
                <a:cs typeface="Arial"/>
              </a:rPr>
              <a:t>ndokrinoloji</a:t>
            </a:r>
            <a:r>
              <a:rPr lang="en-US" sz="2400" dirty="0" smtClean="0">
                <a:latin typeface="Arial"/>
                <a:cs typeface="Arial"/>
              </a:rPr>
              <a:t> </a:t>
            </a:r>
          </a:p>
          <a:p>
            <a:pPr marL="342900" indent="-342900">
              <a:spcAft>
                <a:spcPts val="800"/>
              </a:spcAft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Primer </a:t>
            </a:r>
            <a:r>
              <a:rPr lang="en-US" sz="2000" dirty="0" err="1" smtClean="0">
                <a:latin typeface="Arial"/>
                <a:cs typeface="Arial"/>
              </a:rPr>
              <a:t>hipotiroidizm</a:t>
            </a:r>
            <a:r>
              <a:rPr lang="en-US" sz="2000" dirty="0" smtClean="0">
                <a:latin typeface="Arial"/>
                <a:cs typeface="Arial"/>
              </a:rPr>
              <a:t>: </a:t>
            </a:r>
            <a:r>
              <a:rPr lang="en-US" sz="2000" dirty="0" err="1" smtClean="0">
                <a:latin typeface="Arial"/>
                <a:cs typeface="Arial"/>
              </a:rPr>
              <a:t>tek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bir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kan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örneği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yeterli</a:t>
            </a:r>
            <a:endParaRPr lang="en-US" sz="2000" dirty="0" smtClean="0">
              <a:latin typeface="Arial"/>
              <a:cs typeface="Arial"/>
            </a:endParaRPr>
          </a:p>
          <a:p>
            <a:pPr marL="342900" indent="-342900">
              <a:spcAft>
                <a:spcPts val="800"/>
              </a:spcAft>
              <a:buFont typeface="Arial"/>
              <a:buChar char="•"/>
            </a:pPr>
            <a:r>
              <a:rPr lang="en-US" sz="2000" dirty="0" err="1">
                <a:latin typeface="Arial"/>
                <a:cs typeface="Arial"/>
              </a:rPr>
              <a:t>B</a:t>
            </a:r>
            <a:r>
              <a:rPr lang="en-US" sz="2000" dirty="0" err="1" smtClean="0">
                <a:latin typeface="Arial"/>
                <a:cs typeface="Arial"/>
              </a:rPr>
              <a:t>üyüme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hormonu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eksikliği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(GHD) </a:t>
            </a:r>
            <a:r>
              <a:rPr lang="en-US" sz="2000" dirty="0" err="1">
                <a:latin typeface="Arial"/>
                <a:cs typeface="Arial"/>
              </a:rPr>
              <a:t>veya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santral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prekoks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puberte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bazal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hormonların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tayini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tanıda</a:t>
            </a:r>
            <a:r>
              <a:rPr lang="en-US" sz="2000" dirty="0" smtClean="0">
                <a:latin typeface="Arial"/>
                <a:cs typeface="Arial"/>
              </a:rPr>
              <a:t>  </a:t>
            </a:r>
            <a:r>
              <a:rPr lang="en-US" sz="2000" dirty="0" err="1" smtClean="0">
                <a:latin typeface="Arial"/>
                <a:cs typeface="Arial"/>
              </a:rPr>
              <a:t>sınırlıdır</a:t>
            </a:r>
            <a:r>
              <a:rPr lang="en-US" sz="2000" dirty="0" smtClean="0">
                <a:latin typeface="Arial"/>
                <a:cs typeface="Arial"/>
              </a:rPr>
              <a:t>:</a:t>
            </a:r>
          </a:p>
          <a:p>
            <a:pPr marL="800100" lvl="1" indent="-34290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latin typeface="Arial"/>
                <a:cs typeface="Arial"/>
              </a:rPr>
              <a:t>birçok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hormon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pulslar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ile</a:t>
            </a:r>
            <a:r>
              <a:rPr lang="en-US" sz="2000" dirty="0" smtClean="0">
                <a:latin typeface="Arial"/>
                <a:cs typeface="Arial"/>
              </a:rPr>
              <a:t>  </a:t>
            </a:r>
            <a:r>
              <a:rPr lang="en-US" sz="2000" dirty="0" err="1">
                <a:latin typeface="Arial"/>
                <a:cs typeface="Arial"/>
              </a:rPr>
              <a:t>salgılanır</a:t>
            </a:r>
            <a:r>
              <a:rPr lang="en-US" sz="2000" dirty="0">
                <a:latin typeface="Arial"/>
                <a:cs typeface="Arial"/>
              </a:rPr>
              <a:t> </a:t>
            </a:r>
            <a:endParaRPr lang="en-US" sz="2000" dirty="0" smtClean="0">
              <a:latin typeface="Arial"/>
              <a:cs typeface="Arial"/>
            </a:endParaRPr>
          </a:p>
          <a:p>
            <a:pPr marL="800100" lvl="1" indent="-34290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latin typeface="Arial"/>
                <a:cs typeface="Arial"/>
              </a:rPr>
              <a:t>spesifik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osilasyonlar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gösterir</a:t>
            </a:r>
            <a:endParaRPr lang="en-US" sz="2000" dirty="0" smtClean="0">
              <a:latin typeface="Arial"/>
              <a:cs typeface="Arial"/>
            </a:endParaRPr>
          </a:p>
          <a:p>
            <a:pPr marL="800100" lvl="1" indent="-342900">
              <a:spcAft>
                <a:spcPts val="800"/>
              </a:spcAft>
              <a:buFont typeface="Arial"/>
              <a:buChar char="•"/>
            </a:pPr>
            <a:endParaRPr lang="en-US" sz="2000" dirty="0">
              <a:latin typeface="Arial"/>
              <a:cs typeface="Arial"/>
            </a:endParaRPr>
          </a:p>
          <a:p>
            <a:pPr marL="800100" lvl="1" indent="-342900">
              <a:spcAft>
                <a:spcPts val="800"/>
              </a:spcAft>
              <a:buFont typeface="Arial"/>
              <a:buChar char="•"/>
            </a:pPr>
            <a:endParaRPr lang="en-US" sz="2000" dirty="0" smtClean="0">
              <a:latin typeface="Arial"/>
              <a:cs typeface="Arial"/>
            </a:endParaRPr>
          </a:p>
          <a:p>
            <a:pPr marL="800100" lvl="1" indent="-342900">
              <a:spcAft>
                <a:spcPts val="800"/>
              </a:spcAft>
              <a:buFont typeface="Arial"/>
              <a:buChar char="•"/>
            </a:pPr>
            <a:endParaRPr lang="en-US" sz="2000" dirty="0">
              <a:latin typeface="Arial"/>
              <a:cs typeface="Arial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4" name="Rectangle 3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12691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88117" y="87840"/>
            <a:ext cx="6648302" cy="1143000"/>
          </a:xfrm>
        </p:spPr>
        <p:txBody>
          <a:bodyPr/>
          <a:lstStyle/>
          <a:p>
            <a:pPr algn="l"/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Tükürük toplama</a:t>
            </a:r>
            <a:endParaRPr lang="tr-TR" dirty="0">
              <a:solidFill>
                <a:srgbClr val="1D2DA0"/>
              </a:solidFill>
              <a:latin typeface="Arial"/>
              <a:cs typeface="Arial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1340" y="1438114"/>
            <a:ext cx="6452401" cy="5561005"/>
          </a:xfrm>
        </p:spPr>
        <p:txBody>
          <a:bodyPr>
            <a:noAutofit/>
          </a:bodyPr>
          <a:lstStyle/>
          <a:p>
            <a:pPr>
              <a:spcBef>
                <a:spcPts val="500"/>
              </a:spcBef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Zaman: uygun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zamanda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toplanmalıdır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Tüp/ kap: Manuel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olarak örnek kabına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veya özel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aparatlara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Salivette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vb. gibi) toplanır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Bef>
                <a:spcPts val="500"/>
              </a:spcBef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Miktar: en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az 1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Etiketleme: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Örnek kabı veya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özel tüplere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hasta adı,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ID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örnek alma zamanı, tarih ve doktor adı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yazılmalıdır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318" y="3973601"/>
            <a:ext cx="2111423" cy="211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69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88117" y="87840"/>
            <a:ext cx="6648302" cy="1143000"/>
          </a:xfrm>
        </p:spPr>
        <p:txBody>
          <a:bodyPr/>
          <a:lstStyle/>
          <a:p>
            <a:pPr algn="l"/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Tükürük toplama</a:t>
            </a:r>
            <a:endParaRPr lang="tr-TR" dirty="0">
              <a:solidFill>
                <a:srgbClr val="1D2DA0"/>
              </a:solidFill>
              <a:latin typeface="Arial"/>
              <a:cs typeface="Arial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13537" y="1306755"/>
            <a:ext cx="6648303" cy="3836256"/>
          </a:xfrm>
        </p:spPr>
        <p:txBody>
          <a:bodyPr>
            <a:noAutofit/>
          </a:bodyPr>
          <a:lstStyle/>
          <a:p>
            <a:pPr>
              <a:spcBef>
                <a:spcPts val="500"/>
              </a:spcBef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Uyarılar: </a:t>
            </a:r>
          </a:p>
          <a:p>
            <a:pPr lvl="1">
              <a:spcBef>
                <a:spcPts val="500"/>
              </a:spcBef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dk. öncesinde hasta yemek yememeli ve sıvı almamalıdır.</a:t>
            </a:r>
          </a:p>
          <a:p>
            <a:pPr lvl="1">
              <a:spcBef>
                <a:spcPts val="500"/>
              </a:spcBef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24s öncesinde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steroidli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spreyler, kremler, losyonlar,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inhaler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kullanılmamalıdır. </a:t>
            </a:r>
          </a:p>
          <a:p>
            <a:pPr lvl="1">
              <a:spcBef>
                <a:spcPts val="500"/>
              </a:spcBef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Diş fırçalama veya diş ipine bağlı diş eti kanamasından kaçınılmalıdır.  </a:t>
            </a:r>
          </a:p>
          <a:p>
            <a:pPr lvl="1">
              <a:spcBef>
                <a:spcPts val="500"/>
              </a:spcBef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Diş eti kanaması varsa test yapılmamalıdır,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klinisyene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bildirilmelidir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Derhal laboratuvara transfer edilmelidir.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tr-TR" sz="2000" dirty="0" smtClean="0">
              <a:latin typeface="Arial"/>
              <a:cs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85967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1154" y="274638"/>
            <a:ext cx="6915646" cy="1143000"/>
          </a:xfrm>
        </p:spPr>
        <p:txBody>
          <a:bodyPr/>
          <a:lstStyle/>
          <a:p>
            <a:pPr algn="l"/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Doğru Ö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rnek Transportu </a:t>
            </a:r>
            <a:endParaRPr lang="tr-TR" dirty="0">
              <a:solidFill>
                <a:srgbClr val="1D2DA0"/>
              </a:solidFill>
              <a:latin typeface="Arial"/>
              <a:cs typeface="Arial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88116" y="1600200"/>
            <a:ext cx="6671891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latin typeface="Arial"/>
                <a:cs typeface="Arial"/>
              </a:rPr>
              <a:t>Ö</a:t>
            </a:r>
            <a:r>
              <a:rPr lang="tr-TR" sz="2000" dirty="0" smtClean="0">
                <a:latin typeface="Arial"/>
                <a:cs typeface="Arial"/>
              </a:rPr>
              <a:t>rneklerin, analizin </a:t>
            </a:r>
            <a:r>
              <a:rPr lang="tr-TR" sz="2000" dirty="0">
                <a:latin typeface="Arial"/>
                <a:cs typeface="Arial"/>
              </a:rPr>
              <a:t>yapılacağı laboratuvara </a:t>
            </a:r>
            <a:r>
              <a:rPr lang="tr-TR" sz="2000" dirty="0" smtClean="0">
                <a:latin typeface="Arial"/>
                <a:cs typeface="Arial"/>
              </a:rPr>
              <a:t>taşınması gerekir </a:t>
            </a:r>
          </a:p>
          <a:p>
            <a:pPr lvl="1">
              <a:lnSpc>
                <a:spcPct val="100000"/>
              </a:lnSpc>
            </a:pPr>
            <a:r>
              <a:rPr lang="tr-TR" sz="2000" dirty="0">
                <a:latin typeface="Arial"/>
                <a:cs typeface="Arial"/>
              </a:rPr>
              <a:t>N</a:t>
            </a:r>
            <a:r>
              <a:rPr lang="tr-TR" sz="2000" dirty="0" smtClean="0">
                <a:latin typeface="Arial"/>
                <a:cs typeface="Arial"/>
              </a:rPr>
              <a:t>e </a:t>
            </a:r>
            <a:r>
              <a:rPr lang="tr-TR" sz="2000" dirty="0">
                <a:latin typeface="Arial"/>
                <a:cs typeface="Arial"/>
              </a:rPr>
              <a:t>kadar </a:t>
            </a:r>
            <a:r>
              <a:rPr lang="tr-TR" sz="2000" dirty="0" smtClean="0">
                <a:latin typeface="Arial"/>
                <a:cs typeface="Arial"/>
              </a:rPr>
              <a:t>gecikme </a:t>
            </a:r>
            <a:r>
              <a:rPr lang="tr-TR" sz="2000" dirty="0">
                <a:latin typeface="Arial"/>
                <a:cs typeface="Arial"/>
              </a:rPr>
              <a:t>kabul </a:t>
            </a:r>
            <a:r>
              <a:rPr lang="tr-TR" sz="2000" dirty="0" smtClean="0">
                <a:latin typeface="Arial"/>
                <a:cs typeface="Arial"/>
              </a:rPr>
              <a:t>edilebilir?</a:t>
            </a:r>
          </a:p>
          <a:p>
            <a:pPr lvl="1">
              <a:lnSpc>
                <a:spcPct val="100000"/>
              </a:lnSpc>
            </a:pPr>
            <a:r>
              <a:rPr lang="tr-TR" sz="2000" dirty="0">
                <a:latin typeface="Arial"/>
                <a:cs typeface="Arial"/>
              </a:rPr>
              <a:t>T</a:t>
            </a:r>
            <a:r>
              <a:rPr lang="tr-TR" sz="2000" dirty="0" smtClean="0">
                <a:latin typeface="Arial"/>
                <a:cs typeface="Arial"/>
              </a:rPr>
              <a:t>aşıma ve saklama sıcaklıkları </a:t>
            </a:r>
            <a:r>
              <a:rPr lang="tr-TR" sz="2000" dirty="0">
                <a:latin typeface="Arial"/>
                <a:cs typeface="Arial"/>
              </a:rPr>
              <a:t>ne </a:t>
            </a:r>
            <a:r>
              <a:rPr lang="tr-TR" sz="2000" dirty="0" smtClean="0">
                <a:latin typeface="Arial"/>
                <a:cs typeface="Arial"/>
              </a:rPr>
              <a:t>olmalıdır ?</a:t>
            </a:r>
            <a:endParaRPr lang="tr-TR" sz="2000" dirty="0">
              <a:latin typeface="Arial"/>
              <a:cs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279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21026" y="274638"/>
            <a:ext cx="6965773" cy="1143000"/>
          </a:xfrm>
        </p:spPr>
        <p:txBody>
          <a:bodyPr/>
          <a:lstStyle/>
          <a:p>
            <a:pPr algn="l"/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Doğru 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Örnek </a:t>
            </a:r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İşleme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54699" y="1415728"/>
            <a:ext cx="6344722" cy="45720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000" dirty="0">
                <a:latin typeface="Arial"/>
                <a:cs typeface="Arial"/>
              </a:rPr>
              <a:t>Hücrelerden ayrılmadan önceki </a:t>
            </a:r>
            <a:r>
              <a:rPr lang="tr-TR" sz="2000" dirty="0" smtClean="0">
                <a:latin typeface="Arial"/>
                <a:cs typeface="Arial"/>
              </a:rPr>
              <a:t>süre: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>
                <a:latin typeface="Arial"/>
                <a:cs typeface="Arial"/>
              </a:rPr>
              <a:t>P</a:t>
            </a:r>
            <a:r>
              <a:rPr lang="tr-TR" sz="2000" dirty="0" smtClean="0">
                <a:latin typeface="Arial"/>
                <a:cs typeface="Arial"/>
              </a:rPr>
              <a:t>lazma için: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4 </a:t>
            </a:r>
            <a:r>
              <a:rPr lang="tr-TR" sz="2000" dirty="0">
                <a:latin typeface="Arial"/>
                <a:cs typeface="Arial"/>
              </a:rPr>
              <a:t>ºC </a:t>
            </a:r>
            <a:r>
              <a:rPr lang="tr-TR" sz="2000" dirty="0" smtClean="0">
                <a:latin typeface="Arial"/>
                <a:cs typeface="Arial"/>
              </a:rPr>
              <a:t>ve  </a:t>
            </a:r>
            <a:r>
              <a:rPr lang="tr-TR" sz="2000" dirty="0" smtClean="0">
                <a:latin typeface="Arial"/>
                <a:cs typeface="Arial"/>
              </a:rPr>
              <a:t>RT de EDTA </a:t>
            </a:r>
            <a:r>
              <a:rPr lang="tr-TR" sz="2000" dirty="0" smtClean="0">
                <a:latin typeface="Arial"/>
                <a:cs typeface="Arial"/>
              </a:rPr>
              <a:t>tam kanda 18 </a:t>
            </a:r>
            <a:r>
              <a:rPr lang="tr-TR" sz="2000" dirty="0">
                <a:latin typeface="Arial"/>
                <a:cs typeface="Arial"/>
              </a:rPr>
              <a:t>saate </a:t>
            </a:r>
            <a:r>
              <a:rPr lang="tr-TR" sz="2000" dirty="0" smtClean="0">
                <a:latin typeface="Arial"/>
                <a:cs typeface="Arial"/>
              </a:rPr>
              <a:t>kadar saklama ACTH </a:t>
            </a:r>
            <a:r>
              <a:rPr lang="tr-TR" sz="2000" dirty="0">
                <a:latin typeface="Arial"/>
                <a:cs typeface="Arial"/>
              </a:rPr>
              <a:t>önemli </a:t>
            </a:r>
            <a:r>
              <a:rPr lang="tr-TR" sz="2000" dirty="0" smtClean="0">
                <a:latin typeface="Arial"/>
                <a:cs typeface="Arial"/>
              </a:rPr>
              <a:t>kayba neden olur.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RT de 3 </a:t>
            </a:r>
            <a:r>
              <a:rPr lang="tr-TR" sz="2000" dirty="0">
                <a:latin typeface="Arial"/>
                <a:cs typeface="Arial"/>
              </a:rPr>
              <a:t>saat </a:t>
            </a:r>
            <a:r>
              <a:rPr lang="tr-TR" sz="2000" dirty="0" smtClean="0">
                <a:latin typeface="Arial"/>
                <a:cs typeface="Arial"/>
              </a:rPr>
              <a:t>saklama ADH da önemli artışa neden olur. 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6172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19" y="635077"/>
            <a:ext cx="6555775" cy="496265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13985" y="5830645"/>
            <a:ext cx="69324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RT de </a:t>
            </a:r>
            <a:r>
              <a:rPr lang="en-US" dirty="0">
                <a:latin typeface="Arial"/>
                <a:cs typeface="Arial"/>
              </a:rPr>
              <a:t>0,5, 6 </a:t>
            </a:r>
            <a:r>
              <a:rPr lang="en-US" dirty="0" err="1">
                <a:latin typeface="Arial"/>
                <a:cs typeface="Arial"/>
              </a:rPr>
              <a:t>veya</a:t>
            </a:r>
            <a:r>
              <a:rPr lang="en-US" dirty="0">
                <a:latin typeface="Arial"/>
                <a:cs typeface="Arial"/>
              </a:rPr>
              <a:t> 24 </a:t>
            </a:r>
            <a:r>
              <a:rPr lang="en-US" dirty="0" err="1">
                <a:latin typeface="Arial"/>
                <a:cs typeface="Arial"/>
              </a:rPr>
              <a:t>saat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süreyle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inkübasyondan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sonra</a:t>
            </a:r>
            <a:r>
              <a:rPr lang="en-US" dirty="0">
                <a:latin typeface="Arial"/>
                <a:cs typeface="Arial"/>
              </a:rPr>
              <a:t> on </a:t>
            </a:r>
            <a:r>
              <a:rPr lang="en-US" dirty="0" err="1">
                <a:latin typeface="Arial"/>
                <a:cs typeface="Arial"/>
              </a:rPr>
              <a:t>denekten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alınan</a:t>
            </a:r>
            <a:r>
              <a:rPr lang="en-US" dirty="0">
                <a:latin typeface="Arial"/>
                <a:cs typeface="Arial"/>
              </a:rPr>
              <a:t> EDTA tam </a:t>
            </a:r>
            <a:r>
              <a:rPr lang="en-US" dirty="0" err="1">
                <a:latin typeface="Arial"/>
                <a:cs typeface="Arial"/>
              </a:rPr>
              <a:t>kanındaki</a:t>
            </a:r>
            <a:r>
              <a:rPr lang="en-US" dirty="0">
                <a:latin typeface="Arial"/>
                <a:cs typeface="Arial"/>
              </a:rPr>
              <a:t> ACTH </a:t>
            </a:r>
            <a:r>
              <a:rPr lang="en-US" dirty="0" err="1">
                <a:latin typeface="Arial"/>
                <a:cs typeface="Arial"/>
              </a:rPr>
              <a:t>konsantrasyonları</a:t>
            </a:r>
            <a:r>
              <a:rPr lang="en-US" dirty="0">
                <a:latin typeface="Arial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6502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21026" y="274638"/>
            <a:ext cx="6965773" cy="1143000"/>
          </a:xfrm>
        </p:spPr>
        <p:txBody>
          <a:bodyPr/>
          <a:lstStyle/>
          <a:p>
            <a:pPr algn="l"/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Doğru 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Örnek </a:t>
            </a:r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İşleme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54698" y="1628800"/>
            <a:ext cx="6407433" cy="45720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Santrifüj koşulları: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Tam </a:t>
            </a:r>
            <a:r>
              <a:rPr lang="tr-TR" sz="2000" dirty="0">
                <a:latin typeface="Arial"/>
                <a:cs typeface="Arial"/>
              </a:rPr>
              <a:t>sedimantasyon sağlamak için zaman yeterli </a:t>
            </a:r>
            <a:r>
              <a:rPr lang="tr-TR" sz="2000" dirty="0" smtClean="0">
                <a:latin typeface="Arial"/>
                <a:cs typeface="Arial"/>
              </a:rPr>
              <a:t>olmalıdır.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 err="1">
                <a:latin typeface="Arial"/>
                <a:cs typeface="Arial"/>
              </a:rPr>
              <a:t>H</a:t>
            </a:r>
            <a:r>
              <a:rPr lang="tr-TR" sz="2000" dirty="0" err="1" smtClean="0">
                <a:latin typeface="Arial"/>
                <a:cs typeface="Arial"/>
              </a:rPr>
              <a:t>emolizden</a:t>
            </a:r>
            <a:r>
              <a:rPr lang="tr-TR" sz="2000" dirty="0" smtClean="0">
                <a:latin typeface="Arial"/>
                <a:cs typeface="Arial"/>
              </a:rPr>
              <a:t> </a:t>
            </a:r>
            <a:r>
              <a:rPr lang="tr-TR" sz="2000" dirty="0">
                <a:latin typeface="Arial"/>
                <a:cs typeface="Arial"/>
              </a:rPr>
              <a:t>kaçınmak için hızlanma yeterince düşük </a:t>
            </a:r>
            <a:r>
              <a:rPr lang="tr-TR" sz="2000" dirty="0" smtClean="0">
                <a:latin typeface="Arial"/>
                <a:cs typeface="Arial"/>
              </a:rPr>
              <a:t>olmalıdır.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Sıcaklık </a:t>
            </a:r>
            <a:r>
              <a:rPr lang="tr-TR" sz="2000" dirty="0">
                <a:latin typeface="Arial"/>
                <a:cs typeface="Arial"/>
              </a:rPr>
              <a:t>kontrol </a:t>
            </a:r>
            <a:r>
              <a:rPr lang="tr-TR" sz="2000" dirty="0" smtClean="0">
                <a:latin typeface="Arial"/>
                <a:cs typeface="Arial"/>
              </a:rPr>
              <a:t>edilmelidir.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Genellikle </a:t>
            </a:r>
            <a:r>
              <a:rPr lang="tr-TR" sz="2000" dirty="0">
                <a:latin typeface="Arial"/>
                <a:cs typeface="Arial"/>
              </a:rPr>
              <a:t>1100-</a:t>
            </a:r>
            <a:r>
              <a:rPr lang="tr-TR" sz="2000" dirty="0" smtClean="0">
                <a:latin typeface="Arial"/>
                <a:cs typeface="Arial"/>
              </a:rPr>
              <a:t>1500xg </a:t>
            </a:r>
            <a:r>
              <a:rPr lang="tr-TR" sz="2000" dirty="0">
                <a:latin typeface="Arial"/>
                <a:cs typeface="Arial"/>
              </a:rPr>
              <a:t>10 </a:t>
            </a:r>
            <a:r>
              <a:rPr lang="tr-TR" sz="2000" dirty="0" smtClean="0">
                <a:latin typeface="Arial"/>
                <a:cs typeface="Arial"/>
              </a:rPr>
              <a:t>dk. </a:t>
            </a:r>
            <a:r>
              <a:rPr lang="tr-TR" sz="2000" dirty="0">
                <a:latin typeface="Arial"/>
                <a:cs typeface="Arial"/>
              </a:rPr>
              <a:t>önerilir</a:t>
            </a:r>
            <a:r>
              <a:rPr lang="tr-TR" sz="2000" dirty="0" smtClean="0">
                <a:latin typeface="Arial"/>
                <a:cs typeface="Arial"/>
              </a:rPr>
              <a:t>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6157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21534" y="1600200"/>
            <a:ext cx="6765265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tr-TR" sz="2400" dirty="0">
                <a:latin typeface="Arial"/>
                <a:cs typeface="Arial"/>
              </a:rPr>
              <a:t>Özel ayırma </a:t>
            </a:r>
            <a:r>
              <a:rPr lang="tr-TR" sz="2400" dirty="0" smtClean="0">
                <a:latin typeface="Arial"/>
                <a:cs typeface="Arial"/>
              </a:rPr>
              <a:t>gereksinimleri: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tr-TR" sz="2000" dirty="0" err="1">
                <a:latin typeface="Arial"/>
                <a:cs typeface="Arial"/>
              </a:rPr>
              <a:t>T</a:t>
            </a:r>
            <a:r>
              <a:rPr lang="tr-TR" sz="2000" dirty="0" err="1" smtClean="0">
                <a:latin typeface="Arial"/>
                <a:cs typeface="Arial"/>
              </a:rPr>
              <a:t>rombositler</a:t>
            </a:r>
            <a:r>
              <a:rPr lang="tr-TR" sz="2000" dirty="0" smtClean="0">
                <a:latin typeface="Arial"/>
                <a:cs typeface="Arial"/>
              </a:rPr>
              <a:t> </a:t>
            </a:r>
            <a:r>
              <a:rPr lang="tr-TR" sz="2000" dirty="0">
                <a:latin typeface="Arial"/>
                <a:cs typeface="Arial"/>
              </a:rPr>
              <a:t>yüksek seviyeler içerdiğinden </a:t>
            </a:r>
            <a:r>
              <a:rPr lang="tr-TR" sz="2000" dirty="0" err="1">
                <a:latin typeface="Arial"/>
                <a:cs typeface="Arial"/>
              </a:rPr>
              <a:t>katekolamin</a:t>
            </a:r>
            <a:r>
              <a:rPr lang="tr-TR" sz="2000" dirty="0">
                <a:latin typeface="Arial"/>
                <a:cs typeface="Arial"/>
              </a:rPr>
              <a:t> tayinleri için plazmada </a:t>
            </a:r>
            <a:r>
              <a:rPr lang="tr-TR" sz="2000" dirty="0" err="1">
                <a:latin typeface="Arial"/>
                <a:cs typeface="Arial"/>
              </a:rPr>
              <a:t>buffy</a:t>
            </a:r>
            <a:r>
              <a:rPr lang="tr-TR" sz="2000" dirty="0">
                <a:latin typeface="Arial"/>
                <a:cs typeface="Arial"/>
              </a:rPr>
              <a:t> </a:t>
            </a:r>
            <a:r>
              <a:rPr lang="tr-TR" sz="2000" dirty="0" err="1">
                <a:latin typeface="Arial"/>
                <a:cs typeface="Arial"/>
              </a:rPr>
              <a:t>coat</a:t>
            </a:r>
            <a:r>
              <a:rPr lang="tr-TR" sz="2000" dirty="0">
                <a:latin typeface="Arial"/>
                <a:cs typeface="Arial"/>
              </a:rPr>
              <a:t> tarafından </a:t>
            </a:r>
            <a:r>
              <a:rPr lang="tr-TR" sz="2000" dirty="0" err="1">
                <a:latin typeface="Arial"/>
                <a:cs typeface="Arial"/>
              </a:rPr>
              <a:t>kontaminasyondan</a:t>
            </a:r>
            <a:r>
              <a:rPr lang="tr-TR" sz="2000" dirty="0">
                <a:latin typeface="Arial"/>
                <a:cs typeface="Arial"/>
              </a:rPr>
              <a:t> kaçınılmalıdır</a:t>
            </a:r>
            <a:r>
              <a:rPr lang="tr-TR" sz="2000" dirty="0" smtClean="0">
                <a:latin typeface="Arial"/>
                <a:cs typeface="Arial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/>
                <a:cs typeface="Arial"/>
              </a:rPr>
              <a:t>Numune </a:t>
            </a:r>
            <a:r>
              <a:rPr lang="tr-TR" sz="2400" dirty="0" err="1" smtClean="0">
                <a:latin typeface="Arial"/>
                <a:cs typeface="Arial"/>
              </a:rPr>
              <a:t>alikotlama</a:t>
            </a:r>
            <a:r>
              <a:rPr lang="tr-TR" sz="2400" dirty="0" smtClean="0">
                <a:latin typeface="Arial"/>
                <a:cs typeface="Arial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>
                <a:latin typeface="Arial"/>
                <a:cs typeface="Arial"/>
              </a:rPr>
              <a:t>Y</a:t>
            </a:r>
            <a:r>
              <a:rPr lang="tr-TR" sz="2000" dirty="0" smtClean="0">
                <a:latin typeface="Arial"/>
                <a:cs typeface="Arial"/>
              </a:rPr>
              <a:t>eterli </a:t>
            </a:r>
            <a:r>
              <a:rPr lang="tr-TR" sz="2000" dirty="0">
                <a:latin typeface="Arial"/>
                <a:cs typeface="Arial"/>
              </a:rPr>
              <a:t>hacimde ve yeterli sayıda </a:t>
            </a:r>
            <a:r>
              <a:rPr lang="tr-TR" sz="2000" dirty="0" err="1">
                <a:latin typeface="Arial"/>
                <a:cs typeface="Arial"/>
              </a:rPr>
              <a:t>alikotlanmalıdır</a:t>
            </a:r>
            <a:endParaRPr lang="tr-TR" sz="2000" dirty="0">
              <a:latin typeface="Arial"/>
              <a:cs typeface="Arial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tr-TR" sz="2000" dirty="0" smtClean="0">
              <a:latin typeface="Arial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sz="2000" dirty="0">
              <a:latin typeface="Arial"/>
              <a:cs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Unvan 1"/>
          <p:cNvSpPr>
            <a:spLocks noGrp="1"/>
          </p:cNvSpPr>
          <p:nvPr>
            <p:ph type="title"/>
          </p:nvPr>
        </p:nvSpPr>
        <p:spPr>
          <a:xfrm>
            <a:off x="1721026" y="274638"/>
            <a:ext cx="6965773" cy="1143000"/>
          </a:xfrm>
        </p:spPr>
        <p:txBody>
          <a:bodyPr/>
          <a:lstStyle/>
          <a:p>
            <a:pPr algn="l"/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Doğru 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Örnek </a:t>
            </a:r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İşleme</a:t>
            </a:r>
          </a:p>
        </p:txBody>
      </p:sp>
    </p:spTree>
    <p:extLst>
      <p:ext uri="{BB962C8B-B14F-4D97-AF65-F5344CB8AC3E}">
        <p14:creationId xmlns:p14="http://schemas.microsoft.com/office/powerpoint/2010/main" val="308471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62125" y="1543077"/>
            <a:ext cx="6603816" cy="480732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tr-TR" sz="2000" dirty="0" smtClean="0">
                <a:latin typeface="Arial"/>
                <a:cs typeface="Arial"/>
              </a:rPr>
              <a:t>Santrifüj ve </a:t>
            </a:r>
            <a:r>
              <a:rPr lang="tr-TR" sz="2000" dirty="0">
                <a:latin typeface="Arial"/>
                <a:cs typeface="Arial"/>
              </a:rPr>
              <a:t>analiz arasındaki sıcaklık ve </a:t>
            </a:r>
            <a:r>
              <a:rPr lang="tr-TR" sz="2000" dirty="0" smtClean="0">
                <a:latin typeface="Arial"/>
                <a:cs typeface="Arial"/>
              </a:rPr>
              <a:t>süre: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Soğutmalı </a:t>
            </a:r>
            <a:r>
              <a:rPr lang="tr-TR" sz="2000" dirty="0" smtClean="0">
                <a:latin typeface="Arial"/>
                <a:cs typeface="Arial"/>
              </a:rPr>
              <a:t>santrifüj tercih edilir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ACTH</a:t>
            </a:r>
            <a:r>
              <a:rPr lang="tr-TR" sz="2000" dirty="0">
                <a:latin typeface="Arial"/>
                <a:cs typeface="Arial"/>
              </a:rPr>
              <a:t>, EDTA </a:t>
            </a:r>
            <a:r>
              <a:rPr lang="tr-TR" sz="2000" dirty="0" smtClean="0">
                <a:latin typeface="Arial"/>
                <a:cs typeface="Arial"/>
              </a:rPr>
              <a:t>plazmada RT de 8 saat ve buzdolabında daha uzun süre stabildir; dondurulmaması önerilmekte.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Renin </a:t>
            </a:r>
            <a:r>
              <a:rPr lang="tr-TR" sz="2000" dirty="0">
                <a:latin typeface="Arial"/>
                <a:cs typeface="Arial"/>
              </a:rPr>
              <a:t>oda sıcaklığında 0 ºC'ye göre daha </a:t>
            </a:r>
            <a:r>
              <a:rPr lang="tr-TR" sz="2000" dirty="0" smtClean="0">
                <a:latin typeface="Arial"/>
                <a:cs typeface="Arial"/>
              </a:rPr>
              <a:t>kararlıdır; </a:t>
            </a:r>
            <a:r>
              <a:rPr lang="tr-TR" sz="2000" dirty="0">
                <a:latin typeface="Arial"/>
                <a:cs typeface="Arial"/>
              </a:rPr>
              <a:t>çünkü sıcaklık ne kadar düşükse </a:t>
            </a:r>
            <a:r>
              <a:rPr lang="tr-TR" sz="2000" dirty="0" err="1" smtClean="0">
                <a:latin typeface="Arial"/>
                <a:cs typeface="Arial"/>
              </a:rPr>
              <a:t>prorenin</a:t>
            </a:r>
            <a:r>
              <a:rPr lang="tr-TR" sz="2000" dirty="0" smtClean="0">
                <a:latin typeface="Arial"/>
                <a:cs typeface="Arial"/>
              </a:rPr>
              <a:t> </a:t>
            </a:r>
            <a:r>
              <a:rPr lang="tr-TR" sz="2000" dirty="0">
                <a:latin typeface="Arial"/>
                <a:cs typeface="Arial"/>
              </a:rPr>
              <a:t>aktive olma olasılığı o kadar fazladır</a:t>
            </a:r>
            <a:r>
              <a:rPr lang="tr-TR" sz="2000" dirty="0" smtClean="0">
                <a:latin typeface="Arial"/>
                <a:cs typeface="Arial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dirty="0">
                <a:latin typeface="Arial"/>
                <a:cs typeface="Arial"/>
              </a:rPr>
              <a:t>İ</a:t>
            </a:r>
            <a:r>
              <a:rPr lang="tr-TR" sz="2000" dirty="0" smtClean="0">
                <a:latin typeface="Arial"/>
                <a:cs typeface="Arial"/>
              </a:rPr>
              <a:t>drarda </a:t>
            </a:r>
            <a:r>
              <a:rPr lang="tr-TR" sz="2000" dirty="0">
                <a:latin typeface="Arial"/>
                <a:cs typeface="Arial"/>
              </a:rPr>
              <a:t>FSH ve LH, </a:t>
            </a:r>
            <a:r>
              <a:rPr lang="tr-TR" sz="2000" dirty="0" smtClean="0">
                <a:latin typeface="Arial"/>
                <a:cs typeface="Arial"/>
              </a:rPr>
              <a:t>4 ºC‘de </a:t>
            </a:r>
            <a:r>
              <a:rPr lang="tr-TR" sz="2000" dirty="0">
                <a:latin typeface="Arial"/>
                <a:cs typeface="Arial"/>
              </a:rPr>
              <a:t>-20 </a:t>
            </a:r>
            <a:r>
              <a:rPr lang="tr-TR" sz="2000" dirty="0" smtClean="0">
                <a:latin typeface="Arial"/>
                <a:cs typeface="Arial"/>
              </a:rPr>
              <a:t>ºC’ye göre </a:t>
            </a:r>
            <a:r>
              <a:rPr lang="tr-TR" sz="2000" dirty="0">
                <a:latin typeface="Arial"/>
                <a:cs typeface="Arial"/>
              </a:rPr>
              <a:t>daha </a:t>
            </a:r>
            <a:r>
              <a:rPr lang="tr-TR" sz="2000" dirty="0" smtClean="0">
                <a:latin typeface="Arial"/>
                <a:cs typeface="Arial"/>
              </a:rPr>
              <a:t>fazla  stabildir; çünkü dondurulduğu zaman konsantre </a:t>
            </a:r>
            <a:r>
              <a:rPr lang="tr-TR" sz="2000" dirty="0">
                <a:latin typeface="Arial"/>
                <a:cs typeface="Arial"/>
              </a:rPr>
              <a:t>üre ile </a:t>
            </a:r>
            <a:r>
              <a:rPr lang="tr-TR" sz="2000" dirty="0" err="1" smtClean="0">
                <a:latin typeface="Arial"/>
                <a:cs typeface="Arial"/>
              </a:rPr>
              <a:t>denatürasyona</a:t>
            </a:r>
            <a:r>
              <a:rPr lang="tr-TR" sz="2000" dirty="0" smtClean="0">
                <a:latin typeface="Arial"/>
                <a:cs typeface="Arial"/>
              </a:rPr>
              <a:t> uğrar.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Unvan 1"/>
          <p:cNvSpPr>
            <a:spLocks noGrp="1"/>
          </p:cNvSpPr>
          <p:nvPr>
            <p:ph type="title"/>
          </p:nvPr>
        </p:nvSpPr>
        <p:spPr>
          <a:xfrm>
            <a:off x="1721026" y="274638"/>
            <a:ext cx="6965773" cy="1143000"/>
          </a:xfrm>
        </p:spPr>
        <p:txBody>
          <a:bodyPr/>
          <a:lstStyle/>
          <a:p>
            <a:pPr algn="l"/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Doğru 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Örnek </a:t>
            </a:r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İşleme</a:t>
            </a:r>
          </a:p>
        </p:txBody>
      </p:sp>
    </p:spTree>
    <p:extLst>
      <p:ext uri="{BB962C8B-B14F-4D97-AF65-F5344CB8AC3E}">
        <p14:creationId xmlns:p14="http://schemas.microsoft.com/office/powerpoint/2010/main" val="280340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37991" y="1600200"/>
            <a:ext cx="6659306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Don-çöz etkisi: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Analizden </a:t>
            </a:r>
            <a:r>
              <a:rPr lang="tr-TR" sz="2000" dirty="0">
                <a:latin typeface="Arial"/>
                <a:cs typeface="Arial"/>
              </a:rPr>
              <a:t>önce donmuş numunelerin tamamen çözülmesi, yeterli miktarda karıştırılması ve </a:t>
            </a:r>
            <a:r>
              <a:rPr lang="tr-TR" sz="2000" dirty="0" err="1" smtClean="0">
                <a:latin typeface="Arial"/>
                <a:cs typeface="Arial"/>
              </a:rPr>
              <a:t>santrifüjlenmesi</a:t>
            </a:r>
            <a:r>
              <a:rPr lang="tr-TR" sz="2000" dirty="0">
                <a:latin typeface="Arial"/>
                <a:cs typeface="Arial"/>
              </a:rPr>
              <a:t> </a:t>
            </a:r>
            <a:r>
              <a:rPr lang="tr-TR" sz="2000" dirty="0" smtClean="0">
                <a:latin typeface="Arial"/>
                <a:cs typeface="Arial"/>
              </a:rPr>
              <a:t>gerekir.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Donma /çözme </a:t>
            </a:r>
            <a:r>
              <a:rPr lang="tr-TR" sz="2000" dirty="0">
                <a:latin typeface="Arial"/>
                <a:cs typeface="Arial"/>
              </a:rPr>
              <a:t>sırasında konsantrasyon </a:t>
            </a:r>
            <a:r>
              <a:rPr lang="tr-TR" sz="2000" dirty="0" err="1">
                <a:latin typeface="Arial"/>
                <a:cs typeface="Arial"/>
              </a:rPr>
              <a:t>gradyanları</a:t>
            </a:r>
            <a:r>
              <a:rPr lang="tr-TR" sz="2000" dirty="0">
                <a:latin typeface="Arial"/>
                <a:cs typeface="Arial"/>
              </a:rPr>
              <a:t> gelişir ve plazma numunelerinin saklanması sırasında fibrin topakları oluşabilir.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Unvan 1"/>
          <p:cNvSpPr>
            <a:spLocks noGrp="1"/>
          </p:cNvSpPr>
          <p:nvPr>
            <p:ph type="title"/>
          </p:nvPr>
        </p:nvSpPr>
        <p:spPr>
          <a:xfrm>
            <a:off x="1721026" y="274638"/>
            <a:ext cx="6965773" cy="1143000"/>
          </a:xfrm>
        </p:spPr>
        <p:txBody>
          <a:bodyPr/>
          <a:lstStyle/>
          <a:p>
            <a:pPr algn="l"/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Doğru 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Örnek </a:t>
            </a:r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İşleme</a:t>
            </a:r>
          </a:p>
        </p:txBody>
      </p:sp>
    </p:spTree>
    <p:extLst>
      <p:ext uri="{BB962C8B-B14F-4D97-AF65-F5344CB8AC3E}">
        <p14:creationId xmlns:p14="http://schemas.microsoft.com/office/powerpoint/2010/main" val="315873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04572" y="258958"/>
            <a:ext cx="7099445" cy="1143000"/>
          </a:xfrm>
        </p:spPr>
        <p:txBody>
          <a:bodyPr/>
          <a:lstStyle/>
          <a:p>
            <a:pPr algn="l"/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Doğru </a:t>
            </a:r>
            <a:r>
              <a:rPr lang="tr-TR" dirty="0" err="1" smtClean="0">
                <a:solidFill>
                  <a:srgbClr val="1D2DA0"/>
                </a:solidFill>
                <a:latin typeface="Arial"/>
                <a:cs typeface="Arial"/>
              </a:rPr>
              <a:t>Red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 </a:t>
            </a:r>
            <a:r>
              <a:rPr lang="tr-TR" dirty="0">
                <a:solidFill>
                  <a:srgbClr val="1D2DA0"/>
                </a:solidFill>
                <a:latin typeface="Arial"/>
                <a:cs typeface="Arial"/>
              </a:rPr>
              <a:t>Kriterleri</a:t>
            </a:r>
            <a:r>
              <a:rPr lang="tr-TR" dirty="0" smtClean="0">
                <a:solidFill>
                  <a:srgbClr val="1D2DA0"/>
                </a:solidFill>
                <a:latin typeface="Arial"/>
                <a:cs typeface="Arial"/>
              </a:rPr>
              <a:t>:</a:t>
            </a:r>
            <a:endParaRPr lang="tr-TR" dirty="0">
              <a:solidFill>
                <a:srgbClr val="1D2DA0"/>
              </a:solidFill>
              <a:latin typeface="Arial"/>
              <a:cs typeface="Arial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04572" y="1600200"/>
            <a:ext cx="6598658" cy="45259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Numuneler </a:t>
            </a:r>
            <a:r>
              <a:rPr lang="tr-TR" sz="2000" dirty="0">
                <a:latin typeface="Arial"/>
                <a:cs typeface="Arial"/>
              </a:rPr>
              <a:t>laboratuvara </a:t>
            </a:r>
            <a:r>
              <a:rPr lang="tr-TR" sz="2000" dirty="0" smtClean="0">
                <a:latin typeface="Arial"/>
                <a:cs typeface="Arial"/>
              </a:rPr>
              <a:t>ulaştığında</a:t>
            </a:r>
            <a:r>
              <a:rPr lang="tr-TR" sz="2000" dirty="0">
                <a:latin typeface="Arial"/>
                <a:cs typeface="Arial"/>
              </a:rPr>
              <a:t> </a:t>
            </a:r>
            <a:r>
              <a:rPr lang="tr-TR" sz="2000" dirty="0" smtClean="0">
                <a:latin typeface="Arial"/>
                <a:cs typeface="Arial"/>
              </a:rPr>
              <a:t>her bir </a:t>
            </a:r>
            <a:r>
              <a:rPr lang="tr-TR" sz="2000" dirty="0" err="1">
                <a:latin typeface="Arial"/>
                <a:cs typeface="Arial"/>
              </a:rPr>
              <a:t>analit</a:t>
            </a:r>
            <a:r>
              <a:rPr lang="tr-TR" sz="2000" dirty="0">
                <a:latin typeface="Arial"/>
                <a:cs typeface="Arial"/>
              </a:rPr>
              <a:t> için </a:t>
            </a:r>
            <a:r>
              <a:rPr lang="tr-TR" sz="2000" dirty="0" smtClean="0">
                <a:latin typeface="Arial"/>
                <a:cs typeface="Arial"/>
              </a:rPr>
              <a:t>o </a:t>
            </a:r>
            <a:r>
              <a:rPr lang="tr-TR" sz="2000" dirty="0" err="1" smtClean="0">
                <a:latin typeface="Arial"/>
                <a:cs typeface="Arial"/>
              </a:rPr>
              <a:t>analite</a:t>
            </a:r>
            <a:r>
              <a:rPr lang="tr-TR" sz="2000" dirty="0" smtClean="0">
                <a:latin typeface="Arial"/>
                <a:cs typeface="Arial"/>
              </a:rPr>
              <a:t> </a:t>
            </a:r>
            <a:r>
              <a:rPr lang="tr-TR" sz="2000" dirty="0">
                <a:latin typeface="Arial"/>
                <a:cs typeface="Arial"/>
              </a:rPr>
              <a:t>özgü </a:t>
            </a:r>
            <a:r>
              <a:rPr lang="tr-TR" sz="2000" dirty="0" err="1" smtClean="0">
                <a:latin typeface="Arial"/>
                <a:cs typeface="Arial"/>
              </a:rPr>
              <a:t>red</a:t>
            </a:r>
            <a:r>
              <a:rPr lang="tr-TR" sz="2000" dirty="0" smtClean="0">
                <a:latin typeface="Arial"/>
                <a:cs typeface="Arial"/>
              </a:rPr>
              <a:t> </a:t>
            </a:r>
            <a:r>
              <a:rPr lang="tr-TR" sz="2000" dirty="0">
                <a:latin typeface="Arial"/>
                <a:cs typeface="Arial"/>
              </a:rPr>
              <a:t>kriterleri </a:t>
            </a:r>
            <a:r>
              <a:rPr lang="tr-TR" sz="2000" dirty="0" smtClean="0">
                <a:latin typeface="Arial"/>
                <a:cs typeface="Arial"/>
              </a:rPr>
              <a:t>geliştirilmelidir: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/>
                <a:cs typeface="Arial"/>
              </a:rPr>
              <a:t>Hemoliz</a:t>
            </a:r>
            <a:r>
              <a:rPr lang="tr-TR" sz="2000" dirty="0" smtClean="0">
                <a:latin typeface="Arial"/>
                <a:cs typeface="Arial"/>
              </a:rPr>
              <a:t>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Yanlış </a:t>
            </a:r>
            <a:r>
              <a:rPr lang="tr-TR" sz="2000" dirty="0" err="1" smtClean="0">
                <a:latin typeface="Arial"/>
                <a:cs typeface="Arial"/>
              </a:rPr>
              <a:t>antikoagülanlı</a:t>
            </a:r>
            <a:r>
              <a:rPr lang="tr-TR" sz="2000" dirty="0" smtClean="0">
                <a:latin typeface="Arial"/>
                <a:cs typeface="Arial"/>
              </a:rPr>
              <a:t> tüp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/>
                <a:cs typeface="Arial"/>
              </a:rPr>
              <a:t>Yetersiz hacim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635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3181" y="932978"/>
            <a:ext cx="68778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grpSp>
        <p:nvGrpSpPr>
          <p:cNvPr id="3" name="Group 2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4" name="Rectangle 3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ectangle 7"/>
          <p:cNvSpPr/>
          <p:nvPr/>
        </p:nvSpPr>
        <p:spPr>
          <a:xfrm>
            <a:off x="2055100" y="1140888"/>
            <a:ext cx="6081610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Arial"/>
                <a:cs typeface="Arial"/>
              </a:rPr>
              <a:t>S</a:t>
            </a:r>
            <a:r>
              <a:rPr lang="en-US" sz="2400" dirty="0" err="1" smtClean="0">
                <a:latin typeface="Arial"/>
                <a:cs typeface="Arial"/>
              </a:rPr>
              <a:t>timülasyon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testleri</a:t>
            </a:r>
            <a:r>
              <a:rPr lang="en-US" sz="2400" dirty="0" smtClean="0">
                <a:latin typeface="Arial"/>
                <a:cs typeface="Arial"/>
              </a:rPr>
              <a:t>: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marL="342900" indent="-342900">
              <a:spcAft>
                <a:spcPts val="1000"/>
              </a:spcAft>
              <a:buFont typeface="Arial"/>
              <a:buChar char="•"/>
            </a:pPr>
            <a:r>
              <a:rPr lang="en-US" sz="2000" dirty="0" err="1" smtClean="0">
                <a:latin typeface="Arial"/>
                <a:cs typeface="Arial"/>
              </a:rPr>
              <a:t>bir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hormonun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maksimum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salgılanmasını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değerlendirmek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için</a:t>
            </a:r>
            <a:r>
              <a:rPr lang="en-US" sz="2000" dirty="0">
                <a:latin typeface="Arial"/>
                <a:cs typeface="Arial"/>
              </a:rPr>
              <a:t> </a:t>
            </a:r>
            <a:endParaRPr lang="en-US" sz="2000" dirty="0" smtClean="0">
              <a:latin typeface="Arial"/>
              <a:cs typeface="Arial"/>
            </a:endParaRPr>
          </a:p>
          <a:p>
            <a:pPr marL="342900" indent="-342900">
              <a:spcAft>
                <a:spcPts val="1000"/>
              </a:spcAft>
              <a:buFont typeface="Arial"/>
              <a:buChar char="•"/>
            </a:pPr>
            <a:r>
              <a:rPr lang="en-US" sz="2000" dirty="0" err="1" smtClean="0">
                <a:latin typeface="Arial"/>
                <a:cs typeface="Arial"/>
              </a:rPr>
              <a:t>ve</a:t>
            </a:r>
            <a:r>
              <a:rPr lang="en-US" sz="2000" dirty="0">
                <a:latin typeface="Arial"/>
                <a:cs typeface="Arial"/>
              </a:rPr>
              <a:t>/</a:t>
            </a:r>
            <a:r>
              <a:rPr lang="en-US" sz="2000" dirty="0" err="1">
                <a:latin typeface="Arial"/>
                <a:cs typeface="Arial"/>
              </a:rPr>
              <a:t>veya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endokrin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sistemin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yeterince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hormon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üretip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üretmediğini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değerlendirmek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için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yapılır</a:t>
            </a:r>
            <a:endParaRPr lang="en-US" sz="2000" dirty="0" smtClean="0">
              <a:latin typeface="Arial"/>
              <a:cs typeface="Arial"/>
            </a:endParaRPr>
          </a:p>
          <a:p>
            <a:pPr marL="342900" indent="-342900">
              <a:spcAft>
                <a:spcPts val="1000"/>
              </a:spcAft>
              <a:buFont typeface="Arial"/>
              <a:buChar char="•"/>
            </a:pPr>
            <a:r>
              <a:rPr lang="en-US" sz="2000" dirty="0" err="1" smtClean="0">
                <a:latin typeface="Arial"/>
                <a:cs typeface="Arial"/>
              </a:rPr>
              <a:t>endojen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salgılamanın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göstergesidir</a:t>
            </a:r>
            <a:endParaRPr lang="en-US" sz="2000" dirty="0" smtClean="0"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endParaRPr lang="en-US" sz="2000" dirty="0"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endParaRPr lang="en-US" sz="2000" dirty="0" smtClean="0"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7104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58447" y="251358"/>
            <a:ext cx="6801560" cy="1143000"/>
          </a:xfrm>
        </p:spPr>
        <p:txBody>
          <a:bodyPr/>
          <a:lstStyle/>
          <a:p>
            <a:pPr algn="l"/>
            <a:r>
              <a:rPr lang="tr-TR" dirty="0" smtClean="0">
                <a:solidFill>
                  <a:srgbClr val="1D2D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YORUM </a:t>
            </a:r>
            <a:endParaRPr lang="en-US" dirty="0">
              <a:solidFill>
                <a:srgbClr val="1D2D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99436" y="1599046"/>
            <a:ext cx="6256761" cy="4061401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DFT 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ardından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verilerin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yorumlanmasında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önemli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farklılıklar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vardır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laboratuvar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uzmanları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hem de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klinik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endokrinologlar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tarafından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gerçekleştirilen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anketler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uyumsuzluk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göstermektedir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5" name="Rectangle 4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18809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24EE638-BC70-5A47-ACD3-7949228C10FB}"/>
              </a:ext>
            </a:extLst>
          </p:cNvPr>
          <p:cNvSpPr/>
          <p:nvPr/>
        </p:nvSpPr>
        <p:spPr>
          <a:xfrm>
            <a:off x="561372" y="276209"/>
            <a:ext cx="8021256" cy="1296365"/>
          </a:xfrm>
          <a:prstGeom prst="rect">
            <a:avLst/>
          </a:prstGeom>
          <a:solidFill>
            <a:srgbClr val="0F3A8D"/>
          </a:solidFill>
          <a:ln>
            <a:solidFill>
              <a:srgbClr val="0F3A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588A0EF-9102-7E4A-A13D-08789436FADB}"/>
              </a:ext>
            </a:extLst>
          </p:cNvPr>
          <p:cNvSpPr txBox="1"/>
          <p:nvPr/>
        </p:nvSpPr>
        <p:spPr>
          <a:xfrm>
            <a:off x="709318" y="539670"/>
            <a:ext cx="73400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 için Arjinin stimülasyon testi </a:t>
            </a:r>
          </a:p>
        </p:txBody>
      </p:sp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0EFE32F3-F61C-F345-B9F9-91C97708314E}"/>
              </a:ext>
            </a:extLst>
          </p:cNvPr>
          <p:cNvSpPr txBox="1">
            <a:spLocks/>
          </p:cNvSpPr>
          <p:nvPr/>
        </p:nvSpPr>
        <p:spPr>
          <a:xfrm>
            <a:off x="561372" y="1966993"/>
            <a:ext cx="8203557" cy="435133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PRENSİP </a:t>
            </a:r>
          </a:p>
          <a:p>
            <a:pPr marL="0" indent="0">
              <a:buNone/>
            </a:pP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Arginin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sağlıklı bireylerde büyüme hormonu salgılanmasını uyarır, ancak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hipopituitarizmde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yanıt bozulur.</a:t>
            </a:r>
          </a:p>
          <a:p>
            <a:pPr marL="0" indent="0">
              <a:buNone/>
            </a:pP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Arginin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somatostatin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salımını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azaltır ve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α-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adrenerjik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reseptörleri uyarır ve GHRH salımı ile sonuçlanır. </a:t>
            </a:r>
          </a:p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Test, 7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g/L tanısal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cutoff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‘da %85 özgüllük ve %75 duyarlılığa sahiptir. GH eksikliğinin klinik bulguları varsa, %100 duyarlılık ve %98 özgüllüğe yükseltilebilir.</a:t>
            </a:r>
          </a:p>
          <a:p>
            <a:pPr marL="0" indent="0">
              <a:buNone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ENDİKASYON</a:t>
            </a:r>
          </a:p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Çocuklarda büyüme hormonu rezervinin araştırılması için ve yetişkinlerde veya insülin tolerans testi ve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glukagon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testinin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kontrendike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olduğu durumlarda ikincil bir doğrulama testi olarak.</a:t>
            </a: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248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24EE638-BC70-5A47-ACD3-7949228C10FB}"/>
              </a:ext>
            </a:extLst>
          </p:cNvPr>
          <p:cNvSpPr/>
          <p:nvPr/>
        </p:nvSpPr>
        <p:spPr>
          <a:xfrm>
            <a:off x="651076" y="283833"/>
            <a:ext cx="8021256" cy="1296365"/>
          </a:xfrm>
          <a:prstGeom prst="rect">
            <a:avLst/>
          </a:prstGeom>
          <a:solidFill>
            <a:srgbClr val="0F3A8D"/>
          </a:solidFill>
          <a:ln>
            <a:solidFill>
              <a:srgbClr val="0F3A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588A0EF-9102-7E4A-A13D-08789436FADB}"/>
              </a:ext>
            </a:extLst>
          </p:cNvPr>
          <p:cNvSpPr txBox="1"/>
          <p:nvPr/>
        </p:nvSpPr>
        <p:spPr>
          <a:xfrm>
            <a:off x="651076" y="512430"/>
            <a:ext cx="73400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 için Arjinin stimülasyon testi </a:t>
            </a:r>
          </a:p>
        </p:txBody>
      </p:sp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0EFE32F3-F61C-F345-B9F9-91C97708314E}"/>
              </a:ext>
            </a:extLst>
          </p:cNvPr>
          <p:cNvSpPr txBox="1">
            <a:spLocks/>
          </p:cNvSpPr>
          <p:nvPr/>
        </p:nvSpPr>
        <p:spPr>
          <a:xfrm>
            <a:off x="651076" y="1973326"/>
            <a:ext cx="8203557" cy="435133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YAN ETKİLER VE ÖNLEMLER</a:t>
            </a:r>
          </a:p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Bazı ergenler bu testten önce seks hormonunun hazırlanmasına ihtiyaç duyabilirler. Lütfen istem yapan doktora başvurunuz.</a:t>
            </a:r>
          </a:p>
          <a:p>
            <a:pPr marL="0" indent="0">
              <a:buNone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Arginin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infüzyon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bölgesinde bulantı ve bazı tahrişe neden olabilir, ancak bu,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infüzyonun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30 dakikalık bir süre zarfında yapılmasıyla sınırlıdır.</a:t>
            </a:r>
          </a:p>
          <a:p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Arginin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vazospazmaya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neden olabilir; bu nedenle büyük damarlar seçilmelidir.</a:t>
            </a:r>
          </a:p>
          <a:p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Arginin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nadiren anafilaksiye neden olabilir.</a:t>
            </a:r>
          </a:p>
          <a:p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Hipopituitarizm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şüphesi olan çocuklarda uzun süreli açlık hipoglisemiye neden olabilir. Örnek alındığında bu hastalarda kan şekeri POCT tarafından kontrol edilmelidir.</a:t>
            </a:r>
          </a:p>
        </p:txBody>
      </p:sp>
    </p:spTree>
    <p:extLst>
      <p:ext uri="{BB962C8B-B14F-4D97-AF65-F5344CB8AC3E}">
        <p14:creationId xmlns:p14="http://schemas.microsoft.com/office/powerpoint/2010/main" val="4275967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24EE638-BC70-5A47-ACD3-7949228C10FB}"/>
              </a:ext>
            </a:extLst>
          </p:cNvPr>
          <p:cNvSpPr/>
          <p:nvPr/>
        </p:nvSpPr>
        <p:spPr>
          <a:xfrm>
            <a:off x="651076" y="407553"/>
            <a:ext cx="8021256" cy="1296365"/>
          </a:xfrm>
          <a:prstGeom prst="rect">
            <a:avLst/>
          </a:prstGeom>
          <a:solidFill>
            <a:srgbClr val="0F3A8D"/>
          </a:solidFill>
          <a:ln>
            <a:solidFill>
              <a:srgbClr val="0F3A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588A0EF-9102-7E4A-A13D-08789436FADB}"/>
              </a:ext>
            </a:extLst>
          </p:cNvPr>
          <p:cNvSpPr txBox="1"/>
          <p:nvPr/>
        </p:nvSpPr>
        <p:spPr>
          <a:xfrm>
            <a:off x="651076" y="570127"/>
            <a:ext cx="73400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 için Arjinin stimülasyon testi </a:t>
            </a:r>
          </a:p>
        </p:txBody>
      </p:sp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0EFE32F3-F61C-F345-B9F9-91C97708314E}"/>
              </a:ext>
            </a:extLst>
          </p:cNvPr>
          <p:cNvSpPr txBox="1">
            <a:spLocks/>
          </p:cNvSpPr>
          <p:nvPr/>
        </p:nvSpPr>
        <p:spPr>
          <a:xfrm>
            <a:off x="651076" y="2099110"/>
            <a:ext cx="8021256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GEREKSİNİMLER </a:t>
            </a:r>
          </a:p>
          <a:p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Arginin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: %10 L-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arginin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hidroklorür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100-200 ml %0.9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‘de (0.5g / kg - maksimum doz 30 g) hazırlanması için hastanın kabulünden önce reçete edilmeli ve eczaneden sipariş edilmelidir.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serum tüpü 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468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24EE638-BC70-5A47-ACD3-7949228C10FB}"/>
              </a:ext>
            </a:extLst>
          </p:cNvPr>
          <p:cNvSpPr/>
          <p:nvPr/>
        </p:nvSpPr>
        <p:spPr>
          <a:xfrm>
            <a:off x="651076" y="423595"/>
            <a:ext cx="8021256" cy="1296365"/>
          </a:xfrm>
          <a:prstGeom prst="rect">
            <a:avLst/>
          </a:prstGeom>
          <a:solidFill>
            <a:srgbClr val="0F3A8D"/>
          </a:solidFill>
          <a:ln>
            <a:solidFill>
              <a:srgbClr val="0F3A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588A0EF-9102-7E4A-A13D-08789436FADB}"/>
              </a:ext>
            </a:extLst>
          </p:cNvPr>
          <p:cNvSpPr txBox="1"/>
          <p:nvPr/>
        </p:nvSpPr>
        <p:spPr>
          <a:xfrm>
            <a:off x="651076" y="603809"/>
            <a:ext cx="73400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 için Arjinin stimülasyon testi </a:t>
            </a:r>
          </a:p>
        </p:txBody>
      </p:sp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0EFE32F3-F61C-F345-B9F9-91C97708314E}"/>
              </a:ext>
            </a:extLst>
          </p:cNvPr>
          <p:cNvSpPr txBox="1">
            <a:spLocks/>
          </p:cNvSpPr>
          <p:nvPr/>
        </p:nvSpPr>
        <p:spPr>
          <a:xfrm>
            <a:off x="651076" y="2083068"/>
            <a:ext cx="8099385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HASTA HAZIRLIĞI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Hasta büyüme hormonu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replasmanı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yapıyorsa, testten en az bir ay önce tedavi durdurulmalıdır.</a:t>
            </a:r>
          </a:p>
          <a:p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Tiroid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fonksiyonu normal olmalıdır; teste başlamadan önce bu tespit edilmelidir.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Seks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steroidinin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hazırlanması gerekli olabilir 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Hastalar gece boyu aç olmalıdır (su içilebilir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üçük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çocuklar, özellikle &lt;1 yaş çocuklarda daha kısa (4 saat) açlık süresi yeterli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olabilir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Hasta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tartılmalıdır ve kaydedilmelidir.</a:t>
            </a:r>
          </a:p>
        </p:txBody>
      </p:sp>
    </p:spTree>
    <p:extLst>
      <p:ext uri="{BB962C8B-B14F-4D97-AF65-F5344CB8AC3E}">
        <p14:creationId xmlns:p14="http://schemas.microsoft.com/office/powerpoint/2010/main" val="2238961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24EE638-BC70-5A47-ACD3-7949228C10FB}"/>
              </a:ext>
            </a:extLst>
          </p:cNvPr>
          <p:cNvSpPr/>
          <p:nvPr/>
        </p:nvSpPr>
        <p:spPr>
          <a:xfrm>
            <a:off x="651076" y="439636"/>
            <a:ext cx="8021256" cy="1296365"/>
          </a:xfrm>
          <a:prstGeom prst="rect">
            <a:avLst/>
          </a:prstGeom>
          <a:solidFill>
            <a:srgbClr val="0F3A8D"/>
          </a:solidFill>
          <a:ln>
            <a:solidFill>
              <a:srgbClr val="0F3A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588A0EF-9102-7E4A-A13D-08789436FADB}"/>
              </a:ext>
            </a:extLst>
          </p:cNvPr>
          <p:cNvSpPr txBox="1"/>
          <p:nvPr/>
        </p:nvSpPr>
        <p:spPr>
          <a:xfrm>
            <a:off x="799022" y="602210"/>
            <a:ext cx="73400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 için Arjinin stimülasyon testi </a:t>
            </a:r>
          </a:p>
        </p:txBody>
      </p:sp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0EFE32F3-F61C-F345-B9F9-91C97708314E}"/>
              </a:ext>
            </a:extLst>
          </p:cNvPr>
          <p:cNvSpPr txBox="1">
            <a:spLocks/>
          </p:cNvSpPr>
          <p:nvPr/>
        </p:nvSpPr>
        <p:spPr>
          <a:xfrm>
            <a:off x="651076" y="2067027"/>
            <a:ext cx="8203557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PROTOKOL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Kalıcı bir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kanül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yerleştirilir ve bazal kan örneği alınır (t = -30). </a:t>
            </a:r>
          </a:p>
          <a:p>
            <a:pPr marL="311150" indent="0">
              <a:buNone/>
            </a:pP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Kanülasyon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büyüme hormonunun yükselmesine neden olabilir; bu nedenle hasta teste başlamadan önce 30 dakika dinlenmelidir.</a:t>
            </a:r>
          </a:p>
          <a:p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Arginin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infüzyonuna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başlamadan önce bir kan örneği alınır (t = 0). </a:t>
            </a:r>
          </a:p>
          <a:p>
            <a:pPr marL="230188" indent="0">
              <a:buNone/>
            </a:pP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Arginin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monohidroklorürü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(%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10 çözelti)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i.v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maksimum 30 g'a kadar 0.5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 /kg vücut ağırlığı dozunda, 30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dk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boyunca verilir.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Arginin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infüzyonunun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başlamasından 15, 30, 45, 60, 90 ve 120 dakika sonra büyüme hormonu için kan örnekleri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alınır. </a:t>
            </a:r>
          </a:p>
          <a:p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 örneği alımında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glukometre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kullanarak hastanın kan şekeri kontrol edilmelidir.</a:t>
            </a:r>
          </a:p>
        </p:txBody>
      </p:sp>
    </p:spTree>
    <p:extLst>
      <p:ext uri="{BB962C8B-B14F-4D97-AF65-F5344CB8AC3E}">
        <p14:creationId xmlns:p14="http://schemas.microsoft.com/office/powerpoint/2010/main" val="3403453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BED097DC-5F39-9E42-BA56-0C79D60C1B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377321"/>
              </p:ext>
            </p:extLst>
          </p:nvPr>
        </p:nvGraphicFramePr>
        <p:xfrm>
          <a:off x="757154" y="468670"/>
          <a:ext cx="7772400" cy="5809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380">
                  <a:extLst>
                    <a:ext uri="{9D8B030D-6E8A-4147-A177-3AD203B41FA5}">
                      <a16:colId xmlns="" xmlns:a16="http://schemas.microsoft.com/office/drawing/2014/main" val="4032420363"/>
                    </a:ext>
                  </a:extLst>
                </a:gridCol>
                <a:gridCol w="5792147">
                  <a:extLst>
                    <a:ext uri="{9D8B030D-6E8A-4147-A177-3AD203B41FA5}">
                      <a16:colId xmlns="" xmlns:a16="http://schemas.microsoft.com/office/drawing/2014/main" val="1043258706"/>
                    </a:ext>
                  </a:extLst>
                </a:gridCol>
                <a:gridCol w="1094873">
                  <a:extLst>
                    <a:ext uri="{9D8B030D-6E8A-4147-A177-3AD203B41FA5}">
                      <a16:colId xmlns="" xmlns:a16="http://schemas.microsoft.com/office/drawing/2014/main" val="3001369216"/>
                    </a:ext>
                  </a:extLst>
                </a:gridCol>
              </a:tblGrid>
              <a:tr h="963333">
                <a:tc>
                  <a:txBody>
                    <a:bodyPr/>
                    <a:lstStyle/>
                    <a:p>
                      <a:r>
                        <a:rPr lang="tr-TR" sz="2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Zaman (dk.)</a:t>
                      </a:r>
                      <a:endParaRPr lang="x-none" sz="2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F3A8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x-none" sz="2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rosedür </a:t>
                      </a:r>
                    </a:p>
                  </a:txBody>
                  <a:tcPr marL="68580" marR="685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F3A8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</a:t>
                      </a:r>
                      <a:r>
                        <a:rPr lang="x-none" sz="2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lçüm </a:t>
                      </a:r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F3A8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54149520"/>
                  </a:ext>
                </a:extLst>
              </a:tr>
              <a:tr h="637339">
                <a:tc>
                  <a:txBody>
                    <a:bodyPr/>
                    <a:lstStyle/>
                    <a:p>
                      <a:pPr algn="l"/>
                      <a:r>
                        <a:rPr lang="x-none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-30 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Kola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kalıcı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kanül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yerleştirilir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hastanın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30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dakika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dinlenmesine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izin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</a:t>
                      </a:r>
                      <a:endParaRPr lang="en-US" sz="1800" b="0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74005884"/>
                  </a:ext>
                </a:extLst>
              </a:tr>
              <a:tr h="491196">
                <a:tc>
                  <a:txBody>
                    <a:bodyPr/>
                    <a:lstStyle/>
                    <a:p>
                      <a:pPr algn="l"/>
                      <a:r>
                        <a:rPr lang="x-none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Glukometre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şekeri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Büyüme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hormonu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için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bazal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numune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alınır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 g /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kg'lık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dozda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30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dakika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boyunca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100 L-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arginin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hidroklorür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100-200 ml normal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salin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içinde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infüze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(100-200 ml% 0.9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NaCl'de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maksimum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30 gr)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19200732"/>
                  </a:ext>
                </a:extLst>
              </a:tr>
              <a:tr h="360235">
                <a:tc>
                  <a:txBody>
                    <a:bodyPr/>
                    <a:lstStyle/>
                    <a:p>
                      <a:pPr algn="l"/>
                      <a:r>
                        <a:rPr lang="x-none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Numune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alınır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Glukometre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şekeri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12380873"/>
                  </a:ext>
                </a:extLst>
              </a:tr>
              <a:tr h="360235">
                <a:tc>
                  <a:txBody>
                    <a:bodyPr/>
                    <a:lstStyle/>
                    <a:p>
                      <a:pPr algn="l"/>
                      <a:r>
                        <a:rPr lang="x-none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Numune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alınır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Glukometre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şekeri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08326758"/>
                  </a:ext>
                </a:extLst>
              </a:tr>
              <a:tr h="360235">
                <a:tc>
                  <a:txBody>
                    <a:bodyPr/>
                    <a:lstStyle/>
                    <a:p>
                      <a:pPr algn="l"/>
                      <a:r>
                        <a:rPr lang="x-none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Numune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alınır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Glukometre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şekeri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43530738"/>
                  </a:ext>
                </a:extLst>
              </a:tr>
              <a:tr h="360235">
                <a:tc>
                  <a:txBody>
                    <a:bodyPr/>
                    <a:lstStyle/>
                    <a:p>
                      <a:pPr algn="l"/>
                      <a:r>
                        <a:rPr lang="x-none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Numune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alınır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Glukometre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şekeri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60750227"/>
                  </a:ext>
                </a:extLst>
              </a:tr>
              <a:tr h="360235">
                <a:tc>
                  <a:txBody>
                    <a:bodyPr/>
                    <a:lstStyle/>
                    <a:p>
                      <a:pPr algn="l"/>
                      <a:r>
                        <a:rPr lang="x-none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 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Numune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alınır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Glukometre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şekeri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67255983"/>
                  </a:ext>
                </a:extLst>
              </a:tr>
              <a:tr h="637339">
                <a:tc>
                  <a:txBody>
                    <a:bodyPr/>
                    <a:lstStyle/>
                    <a:p>
                      <a:pPr algn="l"/>
                      <a:r>
                        <a:rPr lang="x-none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 </a:t>
                      </a:r>
                    </a:p>
                    <a:p>
                      <a:pPr algn="l"/>
                      <a:endParaRPr lang="x-none" sz="1800" b="0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Numune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alınır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Glukometre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şekeri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algn="l"/>
                      <a:endParaRPr lang="x-none" sz="1800" b="0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67870066"/>
                  </a:ext>
                </a:extLst>
              </a:tr>
            </a:tbl>
          </a:graphicData>
        </a:graphic>
      </p:graphicFrame>
      <p:pic>
        <p:nvPicPr>
          <p:cNvPr id="9217" name="Picture 1" descr="page26image14209232">
            <a:extLst>
              <a:ext uri="{FF2B5EF4-FFF2-40B4-BE49-F238E27FC236}">
                <a16:creationId xmlns="" xmlns:a16="http://schemas.microsoft.com/office/drawing/2014/main" id="{1C118CB6-64EC-F646-8464-434094328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36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page26image14205696">
            <a:extLst>
              <a:ext uri="{FF2B5EF4-FFF2-40B4-BE49-F238E27FC236}">
                <a16:creationId xmlns="" xmlns:a16="http://schemas.microsoft.com/office/drawing/2014/main" id="{4F3C6C23-3305-2146-BE3B-666AD6061D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page26image10020128">
            <a:extLst>
              <a:ext uri="{FF2B5EF4-FFF2-40B4-BE49-F238E27FC236}">
                <a16:creationId xmlns="" xmlns:a16="http://schemas.microsoft.com/office/drawing/2014/main" id="{DCC65268-F5DC-A04B-A3CD-26C39C8AFD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page26image14197168">
            <a:extLst>
              <a:ext uri="{FF2B5EF4-FFF2-40B4-BE49-F238E27FC236}">
                <a16:creationId xmlns="" xmlns:a16="http://schemas.microsoft.com/office/drawing/2014/main" id="{C94BBBC6-4B83-BB40-881E-11DAA6942E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page26image14194672">
            <a:extLst>
              <a:ext uri="{FF2B5EF4-FFF2-40B4-BE49-F238E27FC236}">
                <a16:creationId xmlns="" xmlns:a16="http://schemas.microsoft.com/office/drawing/2014/main" id="{0D9E6611-7D29-F645-A5A0-A7B7B2C3F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page26image14187600">
            <a:extLst>
              <a:ext uri="{FF2B5EF4-FFF2-40B4-BE49-F238E27FC236}">
                <a16:creationId xmlns="" xmlns:a16="http://schemas.microsoft.com/office/drawing/2014/main" id="{B66B6B08-6F0F-F44C-9EA1-5F1B0D889E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3" name="Picture 7" descr="page26image14184480">
            <a:extLst>
              <a:ext uri="{FF2B5EF4-FFF2-40B4-BE49-F238E27FC236}">
                <a16:creationId xmlns="" xmlns:a16="http://schemas.microsoft.com/office/drawing/2014/main" id="{6D6459FA-A475-D34F-A91B-83C3404BD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page26image14179904">
            <a:extLst>
              <a:ext uri="{FF2B5EF4-FFF2-40B4-BE49-F238E27FC236}">
                <a16:creationId xmlns="" xmlns:a16="http://schemas.microsoft.com/office/drawing/2014/main" id="{D70E3560-E0C7-B441-8D53-DF6835DB3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5" name="Picture 9" descr="page26image14180528">
            <a:extLst>
              <a:ext uri="{FF2B5EF4-FFF2-40B4-BE49-F238E27FC236}">
                <a16:creationId xmlns="" xmlns:a16="http://schemas.microsoft.com/office/drawing/2014/main" id="{3B227A61-A27C-EB4B-8ADD-0790A17BC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page26image14176368">
            <a:extLst>
              <a:ext uri="{FF2B5EF4-FFF2-40B4-BE49-F238E27FC236}">
                <a16:creationId xmlns="" xmlns:a16="http://schemas.microsoft.com/office/drawing/2014/main" id="{B83588C2-CB59-B84D-9493-1CB4D0E59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7" name="Picture 11" descr="page26image13416832">
            <a:extLst>
              <a:ext uri="{FF2B5EF4-FFF2-40B4-BE49-F238E27FC236}">
                <a16:creationId xmlns="" xmlns:a16="http://schemas.microsoft.com/office/drawing/2014/main" id="{3824233F-413A-6D4A-914E-5DB0EE2915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8" name="Picture 12" descr="page26image14209232">
            <a:extLst>
              <a:ext uri="{FF2B5EF4-FFF2-40B4-BE49-F238E27FC236}">
                <a16:creationId xmlns="" xmlns:a16="http://schemas.microsoft.com/office/drawing/2014/main" id="{28AE5495-24DC-4245-9A5E-40775E68A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36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9" name="Picture 13" descr="page26image14205696">
            <a:extLst>
              <a:ext uri="{FF2B5EF4-FFF2-40B4-BE49-F238E27FC236}">
                <a16:creationId xmlns="" xmlns:a16="http://schemas.microsoft.com/office/drawing/2014/main" id="{6C653904-FE9A-E042-959B-B967D27A5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0" name="Picture 14" descr="page26image10020128">
            <a:extLst>
              <a:ext uri="{FF2B5EF4-FFF2-40B4-BE49-F238E27FC236}">
                <a16:creationId xmlns="" xmlns:a16="http://schemas.microsoft.com/office/drawing/2014/main" id="{C903C630-082A-C74B-B3D6-908961F9F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1" name="Picture 15" descr="page26image14197168">
            <a:extLst>
              <a:ext uri="{FF2B5EF4-FFF2-40B4-BE49-F238E27FC236}">
                <a16:creationId xmlns="" xmlns:a16="http://schemas.microsoft.com/office/drawing/2014/main" id="{2BED60F0-F082-944D-958B-B366D078A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2" name="Picture 16" descr="page26image14194672">
            <a:extLst>
              <a:ext uri="{FF2B5EF4-FFF2-40B4-BE49-F238E27FC236}">
                <a16:creationId xmlns="" xmlns:a16="http://schemas.microsoft.com/office/drawing/2014/main" id="{CB488F48-08CD-734C-ABE7-4BA2C3DA9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3" name="Picture 17" descr="page26image14187600">
            <a:extLst>
              <a:ext uri="{FF2B5EF4-FFF2-40B4-BE49-F238E27FC236}">
                <a16:creationId xmlns="" xmlns:a16="http://schemas.microsoft.com/office/drawing/2014/main" id="{C15FEBB9-77CC-DC46-A4FB-0F16D56E30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4" name="Picture 18" descr="page26image14184480">
            <a:extLst>
              <a:ext uri="{FF2B5EF4-FFF2-40B4-BE49-F238E27FC236}">
                <a16:creationId xmlns="" xmlns:a16="http://schemas.microsoft.com/office/drawing/2014/main" id="{6CC0E97C-F86D-DB4B-BD43-A1991EFFD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5" name="Picture 19" descr="page26image14179904">
            <a:extLst>
              <a:ext uri="{FF2B5EF4-FFF2-40B4-BE49-F238E27FC236}">
                <a16:creationId xmlns="" xmlns:a16="http://schemas.microsoft.com/office/drawing/2014/main" id="{8CFF591C-DAAA-B341-869B-73D655780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6" name="Picture 20" descr="page26image14180528">
            <a:extLst>
              <a:ext uri="{FF2B5EF4-FFF2-40B4-BE49-F238E27FC236}">
                <a16:creationId xmlns="" xmlns:a16="http://schemas.microsoft.com/office/drawing/2014/main" id="{099C607A-9112-2E4B-A04B-1A6E5B607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7" name="Picture 21" descr="page26image14176368">
            <a:extLst>
              <a:ext uri="{FF2B5EF4-FFF2-40B4-BE49-F238E27FC236}">
                <a16:creationId xmlns="" xmlns:a16="http://schemas.microsoft.com/office/drawing/2014/main" id="{791AEBE7-8B94-3D4A-9655-5D3DA8E6D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8" name="Picture 22" descr="page26image13416832">
            <a:extLst>
              <a:ext uri="{FF2B5EF4-FFF2-40B4-BE49-F238E27FC236}">
                <a16:creationId xmlns="" xmlns:a16="http://schemas.microsoft.com/office/drawing/2014/main" id="{D704FF7A-CFC5-4249-9699-D2A9CB8CC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677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24EE638-BC70-5A47-ACD3-7949228C10FB}"/>
              </a:ext>
            </a:extLst>
          </p:cNvPr>
          <p:cNvSpPr/>
          <p:nvPr/>
        </p:nvSpPr>
        <p:spPr>
          <a:xfrm>
            <a:off x="651076" y="439637"/>
            <a:ext cx="8021256" cy="1296365"/>
          </a:xfrm>
          <a:prstGeom prst="rect">
            <a:avLst/>
          </a:prstGeom>
          <a:solidFill>
            <a:srgbClr val="0F3A8D"/>
          </a:solidFill>
          <a:ln>
            <a:solidFill>
              <a:srgbClr val="0F3A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588A0EF-9102-7E4A-A13D-08789436FADB}"/>
              </a:ext>
            </a:extLst>
          </p:cNvPr>
          <p:cNvSpPr txBox="1"/>
          <p:nvPr/>
        </p:nvSpPr>
        <p:spPr>
          <a:xfrm>
            <a:off x="651076" y="604623"/>
            <a:ext cx="73400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 için Arjinin stimülasyon testi </a:t>
            </a:r>
          </a:p>
        </p:txBody>
      </p:sp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0EFE32F3-F61C-F345-B9F9-91C97708314E}"/>
              </a:ext>
            </a:extLst>
          </p:cNvPr>
          <p:cNvSpPr txBox="1">
            <a:spLocks/>
          </p:cNvSpPr>
          <p:nvPr/>
        </p:nvSpPr>
        <p:spPr>
          <a:xfrm>
            <a:off x="651076" y="2067026"/>
            <a:ext cx="8203557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UYARILAR 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Örnekler hasta bilgileri ve örnek alma saatini içerecek şeklide etiketlenir. 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Belirli DFT protokolü istek formları doldurulur veya elektronik istem yapılır. 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Tüm numuneler laboratuvara birlikte gönderilir.</a:t>
            </a: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5450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24EE638-BC70-5A47-ACD3-7949228C10FB}"/>
              </a:ext>
            </a:extLst>
          </p:cNvPr>
          <p:cNvSpPr/>
          <p:nvPr/>
        </p:nvSpPr>
        <p:spPr>
          <a:xfrm>
            <a:off x="651076" y="439637"/>
            <a:ext cx="8021256" cy="1296365"/>
          </a:xfrm>
          <a:prstGeom prst="rect">
            <a:avLst/>
          </a:prstGeom>
          <a:solidFill>
            <a:srgbClr val="0F3A8D"/>
          </a:solidFill>
          <a:ln>
            <a:solidFill>
              <a:srgbClr val="0F3A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588A0EF-9102-7E4A-A13D-08789436FADB}"/>
              </a:ext>
            </a:extLst>
          </p:cNvPr>
          <p:cNvSpPr txBox="1"/>
          <p:nvPr/>
        </p:nvSpPr>
        <p:spPr>
          <a:xfrm>
            <a:off x="799022" y="602211"/>
            <a:ext cx="73400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 için Arjinin stimülasyon testi </a:t>
            </a:r>
          </a:p>
        </p:txBody>
      </p:sp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0EFE32F3-F61C-F345-B9F9-91C97708314E}"/>
              </a:ext>
            </a:extLst>
          </p:cNvPr>
          <p:cNvSpPr txBox="1">
            <a:spLocks/>
          </p:cNvSpPr>
          <p:nvPr/>
        </p:nvSpPr>
        <p:spPr>
          <a:xfrm>
            <a:off x="651076" y="2067026"/>
            <a:ext cx="8203557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SONUÇLARIN YORUMLANMASI</a:t>
            </a:r>
          </a:p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Erişkin: 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GH en az 5,3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 /L'ye yükselmelidir.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&lt;3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 / L GH seviyeleri ciddi büyüme hormonu eksikliğini gösterir.</a:t>
            </a:r>
          </a:p>
        </p:txBody>
      </p:sp>
    </p:spTree>
    <p:extLst>
      <p:ext uri="{BB962C8B-B14F-4D97-AF65-F5344CB8AC3E}">
        <p14:creationId xmlns:p14="http://schemas.microsoft.com/office/powerpoint/2010/main" val="205773015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24EE638-BC70-5A47-ACD3-7949228C10FB}"/>
              </a:ext>
            </a:extLst>
          </p:cNvPr>
          <p:cNvSpPr/>
          <p:nvPr/>
        </p:nvSpPr>
        <p:spPr>
          <a:xfrm>
            <a:off x="651076" y="439637"/>
            <a:ext cx="8021256" cy="1296365"/>
          </a:xfrm>
          <a:prstGeom prst="rect">
            <a:avLst/>
          </a:prstGeom>
          <a:solidFill>
            <a:srgbClr val="0F3A8D"/>
          </a:solidFill>
          <a:ln>
            <a:solidFill>
              <a:srgbClr val="0F3A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588A0EF-9102-7E4A-A13D-08789436FADB}"/>
              </a:ext>
            </a:extLst>
          </p:cNvPr>
          <p:cNvSpPr txBox="1"/>
          <p:nvPr/>
        </p:nvSpPr>
        <p:spPr>
          <a:xfrm>
            <a:off x="703996" y="602211"/>
            <a:ext cx="73400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 için Arjinin stimülasyon testi </a:t>
            </a:r>
          </a:p>
        </p:txBody>
      </p:sp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0EFE32F3-F61C-F345-B9F9-91C97708314E}"/>
              </a:ext>
            </a:extLst>
          </p:cNvPr>
          <p:cNvSpPr txBox="1">
            <a:spLocks/>
          </p:cNvSpPr>
          <p:nvPr/>
        </p:nvSpPr>
        <p:spPr>
          <a:xfrm>
            <a:off x="651076" y="2067026"/>
            <a:ext cx="8203557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≥ 7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 /L plazma GH konsantrasyonu, normal yanıtı gösterir ve başka bir araştırmaya gerek yoktur.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&lt;5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 /L plazma GH konsantrasyonu, büyüme hormonu eksikliği için tanısaldır; ancak onaylamak için ikinci bir GH uyarı testi gerektirir.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5-7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 /L plazma GH konsantrasyonu GH eksikliğinin göstergesi olabilir ve daha ileri araştırma gerektirir.</a:t>
            </a: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1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4" name="Rectangle 3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ectangle 7"/>
          <p:cNvSpPr/>
          <p:nvPr/>
        </p:nvSpPr>
        <p:spPr>
          <a:xfrm>
            <a:off x="1978276" y="803380"/>
            <a:ext cx="653469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err="1">
                <a:latin typeface="Arial"/>
                <a:cs typeface="Arial"/>
              </a:rPr>
              <a:t>S</a:t>
            </a:r>
            <a:r>
              <a:rPr lang="en-US" sz="2400" dirty="0" err="1" smtClean="0">
                <a:latin typeface="Arial"/>
                <a:cs typeface="Arial"/>
              </a:rPr>
              <a:t>timülasyon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testleri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zaman</a:t>
            </a:r>
            <a:r>
              <a:rPr lang="en-US" sz="2400" dirty="0">
                <a:latin typeface="Arial"/>
                <a:cs typeface="Arial"/>
              </a:rPr>
              <a:t>, </a:t>
            </a:r>
            <a:r>
              <a:rPr lang="en-US" sz="2400" dirty="0" err="1">
                <a:latin typeface="Arial"/>
                <a:cs typeface="Arial"/>
              </a:rPr>
              <a:t>para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ve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çaba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gerektirir</a:t>
            </a:r>
            <a:r>
              <a:rPr lang="en-US" sz="2400" dirty="0">
                <a:latin typeface="Arial"/>
                <a:cs typeface="Arial"/>
              </a:rPr>
              <a:t>: </a:t>
            </a:r>
            <a:endParaRPr lang="en-US" sz="2400" dirty="0" smtClean="0"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400" dirty="0" err="1" smtClean="0">
                <a:latin typeface="Arial"/>
                <a:cs typeface="Arial"/>
              </a:rPr>
              <a:t>stimüle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edici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hormon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ve</a:t>
            </a:r>
            <a:r>
              <a:rPr lang="en-US" sz="2400" dirty="0">
                <a:latin typeface="Arial"/>
                <a:cs typeface="Arial"/>
              </a:rPr>
              <a:t>/</a:t>
            </a:r>
            <a:r>
              <a:rPr lang="en-US" sz="2400" dirty="0" err="1">
                <a:latin typeface="Arial"/>
                <a:cs typeface="Arial"/>
              </a:rPr>
              <a:t>veya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kimyasal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madde</a:t>
            </a:r>
            <a:r>
              <a:rPr lang="en-US" sz="2400" dirty="0" smtClean="0">
                <a:latin typeface="Arial"/>
                <a:cs typeface="Arial"/>
              </a:rPr>
              <a:t>, 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>
                <a:latin typeface="Arial"/>
                <a:cs typeface="Arial"/>
              </a:rPr>
              <a:t>b</a:t>
            </a:r>
            <a:r>
              <a:rPr lang="en-US" sz="2400" dirty="0" err="1" smtClean="0">
                <a:latin typeface="Arial"/>
                <a:cs typeface="Arial"/>
              </a:rPr>
              <a:t>u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maddeyi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enjekte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etmek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için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intravenöz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kanül</a:t>
            </a:r>
            <a:r>
              <a:rPr lang="en-US" sz="2400" dirty="0" smtClean="0">
                <a:latin typeface="Arial"/>
                <a:cs typeface="Arial"/>
              </a:rPr>
              <a:t>, 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3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saat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veya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daha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fazla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süre</a:t>
            </a:r>
            <a:r>
              <a:rPr lang="en-US" sz="2400" dirty="0" smtClean="0">
                <a:latin typeface="Arial"/>
                <a:cs typeface="Arial"/>
              </a:rPr>
              <a:t>,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 smtClean="0">
                <a:latin typeface="Arial"/>
                <a:cs typeface="Arial"/>
              </a:rPr>
              <a:t>özel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eğitimli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personel</a:t>
            </a:r>
            <a:r>
              <a:rPr lang="en-US" sz="2400" dirty="0" smtClean="0">
                <a:latin typeface="Arial"/>
                <a:cs typeface="Arial"/>
              </a:rPr>
              <a:t>,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 smtClean="0">
                <a:latin typeface="Arial"/>
                <a:cs typeface="Arial"/>
              </a:rPr>
              <a:t>hastane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ayakta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tedavi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ortamında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yapılır</a:t>
            </a:r>
            <a:endParaRPr lang="en-US" sz="2400" dirty="0" smtClean="0"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400" dirty="0" err="1">
                <a:latin typeface="Arial"/>
                <a:cs typeface="Arial"/>
              </a:rPr>
              <a:t>m</a:t>
            </a:r>
            <a:r>
              <a:rPr lang="en-US" sz="2400" dirty="0" err="1" smtClean="0">
                <a:latin typeface="Arial"/>
                <a:cs typeface="Arial"/>
              </a:rPr>
              <a:t>aliyet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fazladır</a:t>
            </a:r>
            <a:r>
              <a:rPr lang="en-US" sz="2400" dirty="0" smtClean="0">
                <a:latin typeface="Arial"/>
                <a:cs typeface="Arial"/>
              </a:rPr>
              <a:t>: </a:t>
            </a:r>
          </a:p>
          <a:p>
            <a:pPr marL="1257300" lvl="2" indent="-342900">
              <a:buFont typeface="Arial"/>
              <a:buChar char="•"/>
            </a:pPr>
            <a:r>
              <a:rPr lang="en-US" sz="2000" dirty="0" err="1" smtClean="0">
                <a:latin typeface="Arial"/>
                <a:cs typeface="Arial"/>
              </a:rPr>
              <a:t>örneğin</a:t>
            </a:r>
            <a:r>
              <a:rPr lang="en-US" sz="2000" dirty="0">
                <a:latin typeface="Arial"/>
                <a:cs typeface="Arial"/>
              </a:rPr>
              <a:t>, </a:t>
            </a:r>
            <a:r>
              <a:rPr lang="en-US" sz="2000" dirty="0" err="1" smtClean="0">
                <a:latin typeface="Arial"/>
                <a:cs typeface="Arial"/>
              </a:rPr>
              <a:t>İtalya'da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Ulusal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Sağlık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Sistemi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tarafından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kapsanan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stimülasyon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test </a:t>
            </a:r>
            <a:r>
              <a:rPr lang="en-US" sz="2000" dirty="0" err="1">
                <a:latin typeface="Arial"/>
                <a:cs typeface="Arial"/>
              </a:rPr>
              <a:t>maliyeti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300- 600 Euro </a:t>
            </a:r>
            <a:r>
              <a:rPr lang="en-US" sz="2000" dirty="0" err="1" smtClean="0">
                <a:latin typeface="Arial"/>
                <a:cs typeface="Arial"/>
              </a:rPr>
              <a:t>iken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tek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bir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hormon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ölçüm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maliyeti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9 </a:t>
            </a:r>
            <a:r>
              <a:rPr lang="mr-IN" sz="2000" dirty="0" smtClean="0">
                <a:latin typeface="Arial"/>
                <a:cs typeface="Arial"/>
              </a:rPr>
              <a:t>–</a:t>
            </a:r>
            <a:r>
              <a:rPr lang="en-US" sz="2000" dirty="0" smtClean="0">
                <a:latin typeface="Arial"/>
                <a:cs typeface="Arial"/>
              </a:rPr>
              <a:t> 16 Euro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7104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24EE638-BC70-5A47-ACD3-7949228C10FB}"/>
              </a:ext>
            </a:extLst>
          </p:cNvPr>
          <p:cNvSpPr/>
          <p:nvPr/>
        </p:nvSpPr>
        <p:spPr>
          <a:xfrm>
            <a:off x="651076" y="439637"/>
            <a:ext cx="8021256" cy="1296365"/>
          </a:xfrm>
          <a:prstGeom prst="rect">
            <a:avLst/>
          </a:prstGeom>
          <a:solidFill>
            <a:srgbClr val="0F3A8D"/>
          </a:solidFill>
          <a:ln>
            <a:solidFill>
              <a:srgbClr val="0F3A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588A0EF-9102-7E4A-A13D-08789436FADB}"/>
              </a:ext>
            </a:extLst>
          </p:cNvPr>
          <p:cNvSpPr txBox="1"/>
          <p:nvPr/>
        </p:nvSpPr>
        <p:spPr>
          <a:xfrm>
            <a:off x="799022" y="602211"/>
            <a:ext cx="73400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 için Arjinin stimülasyon testi </a:t>
            </a:r>
          </a:p>
        </p:txBody>
      </p:sp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0EFE32F3-F61C-F345-B9F9-91C97708314E}"/>
              </a:ext>
            </a:extLst>
          </p:cNvPr>
          <p:cNvSpPr txBox="1">
            <a:spLocks/>
          </p:cNvSpPr>
          <p:nvPr/>
        </p:nvSpPr>
        <p:spPr>
          <a:xfrm>
            <a:off x="651077" y="2067026"/>
            <a:ext cx="7830542" cy="4351338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GH eksikliği olmayan ve bu teste normal yanıt veren çocuklar:  % 45-93 </a:t>
            </a:r>
            <a:r>
              <a:rPr lang="tr-TR" sz="2200" dirty="0" err="1">
                <a:latin typeface="Arial" panose="020B0604020202020204" pitchFamily="34" charset="0"/>
                <a:cs typeface="Arial" panose="020B0604020202020204" pitchFamily="34" charset="0"/>
              </a:rPr>
              <a:t>idir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00000"/>
              </a:lnSpc>
            </a:pP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Genellikle normal çocukların % 20'si teste yanıt vermez ve GH tedavisine geçmeden önce 2 test yapmanın nedeni budur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Örneğin, normal bireylerin % 71'i hem insülin toleransına hem de </a:t>
            </a:r>
            <a:r>
              <a:rPr lang="tr-TR" sz="2200" dirty="0" err="1">
                <a:latin typeface="Arial" panose="020B0604020202020204" pitchFamily="34" charset="0"/>
                <a:cs typeface="Arial" panose="020B0604020202020204" pitchFamily="34" charset="0"/>
              </a:rPr>
              <a:t>arginin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>
                <a:latin typeface="Arial" panose="020B0604020202020204" pitchFamily="34" charset="0"/>
                <a:cs typeface="Arial" panose="020B0604020202020204" pitchFamily="34" charset="0"/>
              </a:rPr>
              <a:t>stimülasyon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testlerine cevap verir.</a:t>
            </a:r>
          </a:p>
          <a:p>
            <a:pPr>
              <a:lnSpc>
                <a:spcPct val="100000"/>
              </a:lnSpc>
            </a:pP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Bununla birlikte, diğerleri en az bir teste cevap verecektir: % 13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ITT,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% 16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arginin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testi.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References 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Van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Vught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A.J.A.H.,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Nieuwenhuizen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A.G.,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Gerver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W.J.,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Veldhorst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M.A.B., Brummer R.J.M. &amp;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Westerterp-Plantenga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M.S. (2009) Pharmacological and Physiological Growth Hormone Stimulation. Tests to Predict Successful GH Therapy in Children. JPEM 22:679 – 694 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Binder G. (2011) Growth hormone deficiency: new approaches to the diagnosis.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Paediatric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Endocrinol Rev 9(1): 535-537 </a:t>
            </a:r>
          </a:p>
          <a:p>
            <a:pPr>
              <a:lnSpc>
                <a:spcPct val="100000"/>
              </a:lnSpc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06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24EE638-BC70-5A47-ACD3-7949228C10FB}"/>
              </a:ext>
            </a:extLst>
          </p:cNvPr>
          <p:cNvSpPr/>
          <p:nvPr/>
        </p:nvSpPr>
        <p:spPr>
          <a:xfrm>
            <a:off x="651076" y="439637"/>
            <a:ext cx="8021256" cy="1296365"/>
          </a:xfrm>
          <a:prstGeom prst="rect">
            <a:avLst/>
          </a:prstGeom>
          <a:solidFill>
            <a:srgbClr val="0F3A8D"/>
          </a:solidFill>
          <a:ln>
            <a:solidFill>
              <a:srgbClr val="0F3A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588A0EF-9102-7E4A-A13D-08789436FADB}"/>
              </a:ext>
            </a:extLst>
          </p:cNvPr>
          <p:cNvSpPr txBox="1"/>
          <p:nvPr/>
        </p:nvSpPr>
        <p:spPr>
          <a:xfrm>
            <a:off x="1587414" y="703098"/>
            <a:ext cx="59715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İnsulin tolerans testi (ITT) </a:t>
            </a:r>
          </a:p>
        </p:txBody>
      </p:sp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0EFE32F3-F61C-F345-B9F9-91C97708314E}"/>
              </a:ext>
            </a:extLst>
          </p:cNvPr>
          <p:cNvSpPr txBox="1">
            <a:spLocks/>
          </p:cNvSpPr>
          <p:nvPr/>
        </p:nvSpPr>
        <p:spPr>
          <a:xfrm>
            <a:off x="651076" y="2067026"/>
            <a:ext cx="8203557" cy="435133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PRENSİP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Bu test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hipotalamo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-hipofiz-adrenal ekseninin bütünlüğünü değerlendirmek için altın standarttır.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Sağlıklı gönüllüler arasında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tekrarlanabilirlik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iyi belgelenmiştir ancak hipofiz hastalığı olan hastalar arasında bilinmemektedir.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ACTH ve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GH'nin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her ikisi de insülin kaynaklı hipoglisemi tarafından tetiklenen stres mekanizmasının bir parçası olarak salınır.</a:t>
            </a: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ENDİKASYON</a:t>
            </a:r>
          </a:p>
          <a:p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Sekonder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adrenal yetmezliğin tanısı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Büyüme hormonu eksikliğinin tanısı</a:t>
            </a:r>
          </a:p>
          <a:p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Cushing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‘in yalancı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Cushing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(depresyon, alkolizm gibi) den ayırıcı tanısı</a:t>
            </a:r>
          </a:p>
        </p:txBody>
      </p:sp>
    </p:spTree>
    <p:extLst>
      <p:ext uri="{BB962C8B-B14F-4D97-AF65-F5344CB8AC3E}">
        <p14:creationId xmlns:p14="http://schemas.microsoft.com/office/powerpoint/2010/main" val="3833490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24EE638-BC70-5A47-ACD3-7949228C10FB}"/>
              </a:ext>
            </a:extLst>
          </p:cNvPr>
          <p:cNvSpPr/>
          <p:nvPr/>
        </p:nvSpPr>
        <p:spPr>
          <a:xfrm>
            <a:off x="651076" y="439637"/>
            <a:ext cx="8021256" cy="1296365"/>
          </a:xfrm>
          <a:prstGeom prst="rect">
            <a:avLst/>
          </a:prstGeom>
          <a:solidFill>
            <a:srgbClr val="0F3A8D"/>
          </a:solidFill>
          <a:ln>
            <a:solidFill>
              <a:srgbClr val="0F3A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588A0EF-9102-7E4A-A13D-08789436FADB}"/>
              </a:ext>
            </a:extLst>
          </p:cNvPr>
          <p:cNvSpPr txBox="1"/>
          <p:nvPr/>
        </p:nvSpPr>
        <p:spPr>
          <a:xfrm>
            <a:off x="1386608" y="703098"/>
            <a:ext cx="59715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İnsulin tolerans testi (ITT) </a:t>
            </a:r>
          </a:p>
        </p:txBody>
      </p:sp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0EFE32F3-F61C-F345-B9F9-91C97708314E}"/>
              </a:ext>
            </a:extLst>
          </p:cNvPr>
          <p:cNvSpPr txBox="1">
            <a:spLocks/>
          </p:cNvSpPr>
          <p:nvPr/>
        </p:nvSpPr>
        <p:spPr>
          <a:xfrm>
            <a:off x="651076" y="2067026"/>
            <a:ext cx="3616124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KONTRENDİKASYONLAR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Yaş&gt; 60 yıl</a:t>
            </a:r>
          </a:p>
          <a:p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İskemik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kalp hastalığı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Epilepsi veya açıklanamayan kesintiler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Şiddetli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panhipopituitarizm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hipoadrenalizm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(9:00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kortizol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&lt;100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/ L)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Glikojen d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epo hastalığı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Hipokalsemi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hipokalemi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** Bu testin çocuklarda (&lt;16 yaş)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kullanılması önerilmemektedir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791C15DA-B39C-784A-9774-DAF73C460295}"/>
              </a:ext>
            </a:extLst>
          </p:cNvPr>
          <p:cNvSpPr/>
          <p:nvPr/>
        </p:nvSpPr>
        <p:spPr>
          <a:xfrm>
            <a:off x="4661704" y="2215336"/>
            <a:ext cx="419346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ÖNLEMLER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EKG normal olmalı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serum kortizol 09: 00'da&gt; 100 nmol / l olmalıdır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Tiroksin eksikliği GH ve kortizol yanıtını azaltabilir; intravenöz dekstroz ve intravenöz hidrokortizon hazır bulunmalıdır</a:t>
            </a:r>
          </a:p>
          <a:p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YAN ETKILER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terleme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çarpıntı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bilinç kaybı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şiddetli hipoglisemiye bağlı konvülsiyonlar (nadir)</a:t>
            </a:r>
          </a:p>
        </p:txBody>
      </p:sp>
    </p:spTree>
    <p:extLst>
      <p:ext uri="{BB962C8B-B14F-4D97-AF65-F5344CB8AC3E}">
        <p14:creationId xmlns:p14="http://schemas.microsoft.com/office/powerpoint/2010/main" val="3501257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24EE638-BC70-5A47-ACD3-7949228C10FB}"/>
              </a:ext>
            </a:extLst>
          </p:cNvPr>
          <p:cNvSpPr/>
          <p:nvPr/>
        </p:nvSpPr>
        <p:spPr>
          <a:xfrm>
            <a:off x="651076" y="182635"/>
            <a:ext cx="8021256" cy="1296365"/>
          </a:xfrm>
          <a:prstGeom prst="rect">
            <a:avLst/>
          </a:prstGeom>
          <a:solidFill>
            <a:srgbClr val="0F3A8D"/>
          </a:solidFill>
          <a:ln>
            <a:solidFill>
              <a:srgbClr val="0F3A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588A0EF-9102-7E4A-A13D-08789436FADB}"/>
              </a:ext>
            </a:extLst>
          </p:cNvPr>
          <p:cNvSpPr txBox="1"/>
          <p:nvPr/>
        </p:nvSpPr>
        <p:spPr>
          <a:xfrm>
            <a:off x="1481576" y="417171"/>
            <a:ext cx="59715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İnsulin tolerans testi (ITT) </a:t>
            </a:r>
          </a:p>
        </p:txBody>
      </p:sp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0EFE32F3-F61C-F345-B9F9-91C97708314E}"/>
              </a:ext>
            </a:extLst>
          </p:cNvPr>
          <p:cNvSpPr txBox="1">
            <a:spLocks/>
          </p:cNvSpPr>
          <p:nvPr/>
        </p:nvSpPr>
        <p:spPr>
          <a:xfrm>
            <a:off x="651076" y="1831826"/>
            <a:ext cx="8021256" cy="464397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GEREKSİNİMLER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Çözünür insülin (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Actrapid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lvl="1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Normal konular için 0.15U / kg</a:t>
            </a:r>
          </a:p>
          <a:p>
            <a:pPr lvl="1"/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Hipofiz yetmezliği olan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hastalar için 0.10U / kg</a:t>
            </a:r>
          </a:p>
          <a:p>
            <a:pPr lvl="1"/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Akromegali, diyabet veya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Cushing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sendromu olan kişiler için 0.2-0.3U / kg 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60 dakika sonra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semptomatik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veya biyokimyasal hipoglisemi sağlanamazsa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akromegalik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ve diyabetik hastalar için ek insülin gerekebilir. </a:t>
            </a:r>
            <a:endParaRPr 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Hipoglisemi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gelişirse derhal uygulama için 50ml% 50 dekstroz mevcut olmalıdır.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Kalıcı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kanül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100mg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hidrokortizon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ampulü.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Portakal veya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frenk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üzümü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suyu</a:t>
            </a:r>
          </a:p>
          <a:p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Hipoglisemi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semptom tablosu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 adet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separatörlü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serum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tüpü ve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 adet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florür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içeren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tüpü</a:t>
            </a:r>
          </a:p>
        </p:txBody>
      </p:sp>
    </p:spTree>
    <p:extLst>
      <p:ext uri="{BB962C8B-B14F-4D97-AF65-F5344CB8AC3E}">
        <p14:creationId xmlns:p14="http://schemas.microsoft.com/office/powerpoint/2010/main" val="532029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24EE638-BC70-5A47-ACD3-7949228C10FB}"/>
              </a:ext>
            </a:extLst>
          </p:cNvPr>
          <p:cNvSpPr/>
          <p:nvPr/>
        </p:nvSpPr>
        <p:spPr>
          <a:xfrm>
            <a:off x="651076" y="439637"/>
            <a:ext cx="8021256" cy="1296365"/>
          </a:xfrm>
          <a:prstGeom prst="rect">
            <a:avLst/>
          </a:prstGeom>
          <a:solidFill>
            <a:srgbClr val="0F3A8D"/>
          </a:solidFill>
          <a:ln>
            <a:solidFill>
              <a:srgbClr val="0F3A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588A0EF-9102-7E4A-A13D-08789436FADB}"/>
              </a:ext>
            </a:extLst>
          </p:cNvPr>
          <p:cNvSpPr txBox="1"/>
          <p:nvPr/>
        </p:nvSpPr>
        <p:spPr>
          <a:xfrm>
            <a:off x="1305179" y="735832"/>
            <a:ext cx="59715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İnsulin tolerans testi (ITT) </a:t>
            </a:r>
          </a:p>
        </p:txBody>
      </p:sp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0EFE32F3-F61C-F345-B9F9-91C97708314E}"/>
              </a:ext>
            </a:extLst>
          </p:cNvPr>
          <p:cNvSpPr txBox="1">
            <a:spLocks/>
          </p:cNvSpPr>
          <p:nvPr/>
        </p:nvSpPr>
        <p:spPr>
          <a:xfrm>
            <a:off x="651076" y="2067026"/>
            <a:ext cx="8203557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HASTA HAZIRLIĞI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Hastanın gece aç kalması sağlanır. 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Hastadan bilgilendirilmiş onam formu alınır.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Hasta tartılır ve kaydedilir; bu gerekli insülin dozunu hesaplamak için gereklidir.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EKG uygulanır </a:t>
            </a:r>
          </a:p>
          <a:p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:00 da serum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kortizol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idrar analizi ve kemik profili çalışılır. </a:t>
            </a:r>
          </a:p>
          <a:p>
            <a:pPr marL="0" indent="0">
              <a:buNone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102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24EE638-BC70-5A47-ACD3-7949228C10FB}"/>
              </a:ext>
            </a:extLst>
          </p:cNvPr>
          <p:cNvSpPr/>
          <p:nvPr/>
        </p:nvSpPr>
        <p:spPr>
          <a:xfrm>
            <a:off x="651076" y="439637"/>
            <a:ext cx="8021256" cy="1296365"/>
          </a:xfrm>
          <a:prstGeom prst="rect">
            <a:avLst/>
          </a:prstGeom>
          <a:solidFill>
            <a:srgbClr val="0F3A8D"/>
          </a:solidFill>
          <a:ln>
            <a:solidFill>
              <a:srgbClr val="0F3A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588A0EF-9102-7E4A-A13D-08789436FADB}"/>
              </a:ext>
            </a:extLst>
          </p:cNvPr>
          <p:cNvSpPr txBox="1"/>
          <p:nvPr/>
        </p:nvSpPr>
        <p:spPr>
          <a:xfrm>
            <a:off x="1216979" y="703098"/>
            <a:ext cx="59715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İnsulin tolerans testi (ITT) </a:t>
            </a:r>
          </a:p>
        </p:txBody>
      </p:sp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0EFE32F3-F61C-F345-B9F9-91C97708314E}"/>
              </a:ext>
            </a:extLst>
          </p:cNvPr>
          <p:cNvSpPr txBox="1">
            <a:spLocks/>
          </p:cNvSpPr>
          <p:nvPr/>
        </p:nvSpPr>
        <p:spPr>
          <a:xfrm>
            <a:off x="651076" y="2067026"/>
            <a:ext cx="8203557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UYARI 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Bu test potansiyel olarak tehlikelidir.</a:t>
            </a:r>
          </a:p>
          <a:p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Deneyimli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doktor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 hemşire test süresince hazır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bulunmalıdır.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Test sırasında hasta şiddetli semptomlar / hipoglisemi belirtileri (uyuşukluk, bilinç kaybı vb.) gösterirse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i.v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25ml % 50 dekstroz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verilir, 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test durdurulur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193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BED097DC-5F39-9E42-BA56-0C79D60C1B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32015"/>
              </p:ext>
            </p:extLst>
          </p:nvPr>
        </p:nvGraphicFramePr>
        <p:xfrm>
          <a:off x="791021" y="318055"/>
          <a:ext cx="7772400" cy="6178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646">
                  <a:extLst>
                    <a:ext uri="{9D8B030D-6E8A-4147-A177-3AD203B41FA5}">
                      <a16:colId xmlns="" xmlns:a16="http://schemas.microsoft.com/office/drawing/2014/main" val="4032420363"/>
                    </a:ext>
                  </a:extLst>
                </a:gridCol>
                <a:gridCol w="5300134">
                  <a:extLst>
                    <a:ext uri="{9D8B030D-6E8A-4147-A177-3AD203B41FA5}">
                      <a16:colId xmlns="" xmlns:a16="http://schemas.microsoft.com/office/drawing/2014/main" val="1043258706"/>
                    </a:ext>
                  </a:extLst>
                </a:gridCol>
                <a:gridCol w="1527620">
                  <a:extLst>
                    <a:ext uri="{9D8B030D-6E8A-4147-A177-3AD203B41FA5}">
                      <a16:colId xmlns="" xmlns:a16="http://schemas.microsoft.com/office/drawing/2014/main" val="3001369216"/>
                    </a:ext>
                  </a:extLst>
                </a:gridCol>
              </a:tblGrid>
              <a:tr h="963333">
                <a:tc>
                  <a:txBody>
                    <a:bodyPr/>
                    <a:lstStyle/>
                    <a:p>
                      <a:r>
                        <a:rPr lang="tr-TR" sz="2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Zaman (dk.)</a:t>
                      </a:r>
                      <a:endParaRPr lang="x-none" sz="2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F3A8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x-none" sz="2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rosedür </a:t>
                      </a:r>
                    </a:p>
                  </a:txBody>
                  <a:tcPr marL="68580" marR="685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F3A8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</a:t>
                      </a:r>
                      <a:r>
                        <a:rPr lang="x-none" sz="2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lçüm </a:t>
                      </a:r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F3A8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54149520"/>
                  </a:ext>
                </a:extLst>
              </a:tr>
              <a:tr h="637339">
                <a:tc>
                  <a:txBody>
                    <a:bodyPr/>
                    <a:lstStyle/>
                    <a:p>
                      <a:pPr algn="l"/>
                      <a:r>
                        <a:rPr lang="x-none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-30 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Kola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kalıcı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kanül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yerleştirilir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hastanın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30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dakika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dinlenmesine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izin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74005884"/>
                  </a:ext>
                </a:extLst>
              </a:tr>
              <a:tr h="637339">
                <a:tc>
                  <a:txBody>
                    <a:bodyPr/>
                    <a:lstStyle/>
                    <a:p>
                      <a:pPr algn="l"/>
                      <a:r>
                        <a:rPr lang="x-none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Bazal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numune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alınır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i.v.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insulin bolus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enjekte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GH,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kortizol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glukoz</a:t>
                      </a:r>
                      <a:endParaRPr lang="en-US" sz="1800" b="0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19200732"/>
                  </a:ext>
                </a:extLst>
              </a:tr>
              <a:tr h="1191546">
                <a:tc>
                  <a:txBody>
                    <a:bodyPr/>
                    <a:lstStyle/>
                    <a:p>
                      <a:pPr algn="l"/>
                      <a:r>
                        <a:rPr lang="x-none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Numune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alınır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Semptomlar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gözlemlenir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hipoglisemi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tablosuna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kaydedilir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Glukometre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şekeri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algn="l"/>
                      <a:endParaRPr lang="en-US" sz="1800" b="0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GH,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kortizol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glukoz</a:t>
                      </a:r>
                      <a:endParaRPr lang="en-US" sz="1800" b="0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n-US" sz="1800" b="0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45826283"/>
                  </a:ext>
                </a:extLst>
              </a:tr>
              <a:tr h="360235">
                <a:tc>
                  <a:txBody>
                    <a:bodyPr/>
                    <a:lstStyle/>
                    <a:p>
                      <a:pPr algn="l"/>
                      <a:r>
                        <a:rPr lang="x-none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Numune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alınır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Semptomlar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gözlemlenir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hipoglisemi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tablosuna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kaydedilir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Glukometre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şekeri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GH,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kortizol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glukoz</a:t>
                      </a:r>
                      <a:endParaRPr lang="en-US" sz="1800" b="0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12380873"/>
                  </a:ext>
                </a:extLst>
              </a:tr>
              <a:tr h="360235">
                <a:tc>
                  <a:txBody>
                    <a:bodyPr/>
                    <a:lstStyle/>
                    <a:p>
                      <a:pPr algn="l"/>
                      <a:r>
                        <a:rPr lang="x-none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 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Numune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alınır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Semptomlar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gözlemlenir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hipoglisemi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tablosuna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kaydedilir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Glukometre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şekeri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GH,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kortizol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glukoz</a:t>
                      </a:r>
                      <a:endParaRPr lang="en-US" sz="1800" b="0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08326758"/>
                  </a:ext>
                </a:extLst>
              </a:tr>
              <a:tr h="360235">
                <a:tc>
                  <a:txBody>
                    <a:bodyPr/>
                    <a:lstStyle/>
                    <a:p>
                      <a:pPr algn="l"/>
                      <a:r>
                        <a:rPr lang="x-none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Numune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alınır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Semptomlar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gözlemlenir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hipoglisemi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tablosuna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kaydedilir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Glukometre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şekeri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edilir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GH,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kortizol</a:t>
                      </a:r>
                      <a:r>
                        <a:rPr lang="en-US" sz="18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b="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glukoz</a:t>
                      </a:r>
                      <a:endParaRPr lang="en-US" sz="1800" b="0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43530738"/>
                  </a:ext>
                </a:extLst>
              </a:tr>
            </a:tbl>
          </a:graphicData>
        </a:graphic>
      </p:graphicFrame>
      <p:pic>
        <p:nvPicPr>
          <p:cNvPr id="9217" name="Picture 1" descr="page26image14209232">
            <a:extLst>
              <a:ext uri="{FF2B5EF4-FFF2-40B4-BE49-F238E27FC236}">
                <a16:creationId xmlns="" xmlns:a16="http://schemas.microsoft.com/office/drawing/2014/main" id="{1C118CB6-64EC-F646-8464-434094328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36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page26image14205696">
            <a:extLst>
              <a:ext uri="{FF2B5EF4-FFF2-40B4-BE49-F238E27FC236}">
                <a16:creationId xmlns="" xmlns:a16="http://schemas.microsoft.com/office/drawing/2014/main" id="{4F3C6C23-3305-2146-BE3B-666AD6061D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page26image10020128">
            <a:extLst>
              <a:ext uri="{FF2B5EF4-FFF2-40B4-BE49-F238E27FC236}">
                <a16:creationId xmlns="" xmlns:a16="http://schemas.microsoft.com/office/drawing/2014/main" id="{DCC65268-F5DC-A04B-A3CD-26C39C8AFD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page26image14197168">
            <a:extLst>
              <a:ext uri="{FF2B5EF4-FFF2-40B4-BE49-F238E27FC236}">
                <a16:creationId xmlns="" xmlns:a16="http://schemas.microsoft.com/office/drawing/2014/main" id="{C94BBBC6-4B83-BB40-881E-11DAA6942E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page26image14194672">
            <a:extLst>
              <a:ext uri="{FF2B5EF4-FFF2-40B4-BE49-F238E27FC236}">
                <a16:creationId xmlns="" xmlns:a16="http://schemas.microsoft.com/office/drawing/2014/main" id="{0D9E6611-7D29-F645-A5A0-A7B7B2C3F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page26image14187600">
            <a:extLst>
              <a:ext uri="{FF2B5EF4-FFF2-40B4-BE49-F238E27FC236}">
                <a16:creationId xmlns="" xmlns:a16="http://schemas.microsoft.com/office/drawing/2014/main" id="{B66B6B08-6F0F-F44C-9EA1-5F1B0D889E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3" name="Picture 7" descr="page26image14184480">
            <a:extLst>
              <a:ext uri="{FF2B5EF4-FFF2-40B4-BE49-F238E27FC236}">
                <a16:creationId xmlns="" xmlns:a16="http://schemas.microsoft.com/office/drawing/2014/main" id="{6D6459FA-A475-D34F-A91B-83C3404BD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page26image14179904">
            <a:extLst>
              <a:ext uri="{FF2B5EF4-FFF2-40B4-BE49-F238E27FC236}">
                <a16:creationId xmlns="" xmlns:a16="http://schemas.microsoft.com/office/drawing/2014/main" id="{D70E3560-E0C7-B441-8D53-DF6835DB3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5" name="Picture 9" descr="page26image14180528">
            <a:extLst>
              <a:ext uri="{FF2B5EF4-FFF2-40B4-BE49-F238E27FC236}">
                <a16:creationId xmlns="" xmlns:a16="http://schemas.microsoft.com/office/drawing/2014/main" id="{3B227A61-A27C-EB4B-8ADD-0790A17BC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page26image14176368">
            <a:extLst>
              <a:ext uri="{FF2B5EF4-FFF2-40B4-BE49-F238E27FC236}">
                <a16:creationId xmlns="" xmlns:a16="http://schemas.microsoft.com/office/drawing/2014/main" id="{B83588C2-CB59-B84D-9493-1CB4D0E59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7" name="Picture 11" descr="page26image13416832">
            <a:extLst>
              <a:ext uri="{FF2B5EF4-FFF2-40B4-BE49-F238E27FC236}">
                <a16:creationId xmlns="" xmlns:a16="http://schemas.microsoft.com/office/drawing/2014/main" id="{3824233F-413A-6D4A-914E-5DB0EE2915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8" name="Picture 12" descr="page26image14209232">
            <a:extLst>
              <a:ext uri="{FF2B5EF4-FFF2-40B4-BE49-F238E27FC236}">
                <a16:creationId xmlns="" xmlns:a16="http://schemas.microsoft.com/office/drawing/2014/main" id="{28AE5495-24DC-4245-9A5E-40775E68A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36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9" name="Picture 13" descr="page26image14205696">
            <a:extLst>
              <a:ext uri="{FF2B5EF4-FFF2-40B4-BE49-F238E27FC236}">
                <a16:creationId xmlns="" xmlns:a16="http://schemas.microsoft.com/office/drawing/2014/main" id="{6C653904-FE9A-E042-959B-B967D27A5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0" name="Picture 14" descr="page26image10020128">
            <a:extLst>
              <a:ext uri="{FF2B5EF4-FFF2-40B4-BE49-F238E27FC236}">
                <a16:creationId xmlns="" xmlns:a16="http://schemas.microsoft.com/office/drawing/2014/main" id="{C903C630-082A-C74B-B3D6-908961F9F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1" name="Picture 15" descr="page26image14197168">
            <a:extLst>
              <a:ext uri="{FF2B5EF4-FFF2-40B4-BE49-F238E27FC236}">
                <a16:creationId xmlns="" xmlns:a16="http://schemas.microsoft.com/office/drawing/2014/main" id="{2BED60F0-F082-944D-958B-B366D078A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2" name="Picture 16" descr="page26image14194672">
            <a:extLst>
              <a:ext uri="{FF2B5EF4-FFF2-40B4-BE49-F238E27FC236}">
                <a16:creationId xmlns="" xmlns:a16="http://schemas.microsoft.com/office/drawing/2014/main" id="{CB488F48-08CD-734C-ABE7-4BA2C3DA9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3" name="Picture 17" descr="page26image14187600">
            <a:extLst>
              <a:ext uri="{FF2B5EF4-FFF2-40B4-BE49-F238E27FC236}">
                <a16:creationId xmlns="" xmlns:a16="http://schemas.microsoft.com/office/drawing/2014/main" id="{C15FEBB9-77CC-DC46-A4FB-0F16D56E30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4" name="Picture 18" descr="page26image14184480">
            <a:extLst>
              <a:ext uri="{FF2B5EF4-FFF2-40B4-BE49-F238E27FC236}">
                <a16:creationId xmlns="" xmlns:a16="http://schemas.microsoft.com/office/drawing/2014/main" id="{6CC0E97C-F86D-DB4B-BD43-A1991EFFD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5" name="Picture 19" descr="page26image14179904">
            <a:extLst>
              <a:ext uri="{FF2B5EF4-FFF2-40B4-BE49-F238E27FC236}">
                <a16:creationId xmlns="" xmlns:a16="http://schemas.microsoft.com/office/drawing/2014/main" id="{8CFF591C-DAAA-B341-869B-73D655780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6" name="Picture 20" descr="page26image14180528">
            <a:extLst>
              <a:ext uri="{FF2B5EF4-FFF2-40B4-BE49-F238E27FC236}">
                <a16:creationId xmlns="" xmlns:a16="http://schemas.microsoft.com/office/drawing/2014/main" id="{099C607A-9112-2E4B-A04B-1A6E5B607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7" name="Picture 21" descr="page26image14176368">
            <a:extLst>
              <a:ext uri="{FF2B5EF4-FFF2-40B4-BE49-F238E27FC236}">
                <a16:creationId xmlns="" xmlns:a16="http://schemas.microsoft.com/office/drawing/2014/main" id="{791AEBE7-8B94-3D4A-9655-5D3DA8E6D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8" name="Picture 22" descr="page26image13416832">
            <a:extLst>
              <a:ext uri="{FF2B5EF4-FFF2-40B4-BE49-F238E27FC236}">
                <a16:creationId xmlns="" xmlns:a16="http://schemas.microsoft.com/office/drawing/2014/main" id="{D704FF7A-CFC5-4249-9699-D2A9CB8CC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80434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24EE638-BC70-5A47-ACD3-7949228C10FB}"/>
              </a:ext>
            </a:extLst>
          </p:cNvPr>
          <p:cNvSpPr/>
          <p:nvPr/>
        </p:nvSpPr>
        <p:spPr>
          <a:xfrm>
            <a:off x="651076" y="439637"/>
            <a:ext cx="8021256" cy="1296365"/>
          </a:xfrm>
          <a:prstGeom prst="rect">
            <a:avLst/>
          </a:prstGeom>
          <a:solidFill>
            <a:srgbClr val="0F3A8D"/>
          </a:solidFill>
          <a:ln>
            <a:solidFill>
              <a:srgbClr val="0F3A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588A0EF-9102-7E4A-A13D-08789436FADB}"/>
              </a:ext>
            </a:extLst>
          </p:cNvPr>
          <p:cNvSpPr txBox="1"/>
          <p:nvPr/>
        </p:nvSpPr>
        <p:spPr>
          <a:xfrm>
            <a:off x="1358097" y="651331"/>
            <a:ext cx="59715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İnsulin tolerans testi (ITT) </a:t>
            </a:r>
          </a:p>
        </p:txBody>
      </p:sp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0EFE32F3-F61C-F345-B9F9-91C97708314E}"/>
              </a:ext>
            </a:extLst>
          </p:cNvPr>
          <p:cNvSpPr txBox="1">
            <a:spLocks/>
          </p:cNvSpPr>
          <p:nvPr/>
        </p:nvSpPr>
        <p:spPr>
          <a:xfrm>
            <a:off x="651076" y="2067026"/>
            <a:ext cx="8021256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UYARI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Örnekler dikkatlice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barkodlanır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Belirli istek formu kullanılır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Tüm örnekler laboratuvara birlikte gönderilir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Yeterli hipoglisemi elde etmek için ek insülin verilmesi gerekiyorsa, test 60 dakika uzatılır.</a:t>
            </a: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TEST SONRASI </a:t>
            </a:r>
          </a:p>
          <a:p>
            <a:pPr marL="342900" indent="-342900"/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Test tamamlandıktan sonra hastaya şekerli </a:t>
            </a:r>
            <a:r>
              <a:rPr lang="x-non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içecek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verilir; yaklaşık 2 saat gözlemlenir.</a:t>
            </a:r>
          </a:p>
          <a:p>
            <a:pPr marL="342900" indent="-342900"/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Hastaya iyi yemek yemesi, yorucu egzersizden kaçınması önerilir. </a:t>
            </a: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86757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24EE638-BC70-5A47-ACD3-7949228C10FB}"/>
              </a:ext>
            </a:extLst>
          </p:cNvPr>
          <p:cNvSpPr/>
          <p:nvPr/>
        </p:nvSpPr>
        <p:spPr>
          <a:xfrm>
            <a:off x="651076" y="439637"/>
            <a:ext cx="8021256" cy="1296365"/>
          </a:xfrm>
          <a:prstGeom prst="rect">
            <a:avLst/>
          </a:prstGeom>
          <a:solidFill>
            <a:srgbClr val="0F3A8D"/>
          </a:solidFill>
          <a:ln>
            <a:solidFill>
              <a:srgbClr val="0F3A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588A0EF-9102-7E4A-A13D-08789436FADB}"/>
              </a:ext>
            </a:extLst>
          </p:cNvPr>
          <p:cNvSpPr txBox="1"/>
          <p:nvPr/>
        </p:nvSpPr>
        <p:spPr>
          <a:xfrm>
            <a:off x="1164060" y="703098"/>
            <a:ext cx="59715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İnsulin tolerans testi (ITT) </a:t>
            </a:r>
          </a:p>
        </p:txBody>
      </p:sp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0EFE32F3-F61C-F345-B9F9-91C97708314E}"/>
              </a:ext>
            </a:extLst>
          </p:cNvPr>
          <p:cNvSpPr txBox="1">
            <a:spLocks/>
          </p:cNvSpPr>
          <p:nvPr/>
        </p:nvSpPr>
        <p:spPr>
          <a:xfrm>
            <a:off x="651076" y="2067026"/>
            <a:ext cx="8021256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SONUÇLARIN YORUMLANMASI</a:t>
            </a:r>
          </a:p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Hipoglisemi (laboratuvar tarafından ölçülen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glukoz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&lt;2.2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/ L) elde edilmedikçe veya hasta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semptomatik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hipoglisemi için iyi kanıt göstermedikçe test yorumlanamaz.</a:t>
            </a:r>
          </a:p>
          <a:p>
            <a:pPr marL="0" indent="0">
              <a:buNone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58775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NORMAL YANIT</a:t>
            </a:r>
          </a:p>
          <a:p>
            <a:pPr lvl="1"/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glukoz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&lt;2.2mmol / L (laboratuvar tarafından ölçülen)</a:t>
            </a:r>
          </a:p>
          <a:p>
            <a:pPr lvl="1"/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kortizol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&gt; 430nmol / L</a:t>
            </a:r>
          </a:p>
          <a:p>
            <a:pPr lvl="1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GH &gt; 6,7 </a:t>
            </a:r>
            <a:r>
              <a:rPr lang="el-GR" sz="18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g /L</a:t>
            </a:r>
          </a:p>
          <a:p>
            <a:pPr lvl="1"/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GH &lt;3 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 /L olan erişkinlerde GH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replasman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tedavisi  faydalıdır.</a:t>
            </a:r>
          </a:p>
          <a:p>
            <a:pPr lvl="1"/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Obez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hastalarda yetersiz GH yanıtı oluşabilir.</a:t>
            </a:r>
          </a:p>
        </p:txBody>
      </p:sp>
    </p:spTree>
    <p:extLst>
      <p:ext uri="{BB962C8B-B14F-4D97-AF65-F5344CB8AC3E}">
        <p14:creationId xmlns:p14="http://schemas.microsoft.com/office/powerpoint/2010/main" val="4019937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740822" y="1797498"/>
            <a:ext cx="7929787" cy="3361017"/>
            <a:chOff x="1075002" y="1453914"/>
            <a:chExt cx="7929787" cy="3361017"/>
          </a:xfrm>
        </p:grpSpPr>
        <p:sp>
          <p:nvSpPr>
            <p:cNvPr id="6" name="Rectangle 5"/>
            <p:cNvSpPr/>
            <p:nvPr/>
          </p:nvSpPr>
          <p:spPr>
            <a:xfrm>
              <a:off x="1075002" y="2067995"/>
              <a:ext cx="3135666" cy="174223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76200" cmpd="tri">
              <a:solidFill>
                <a:srgbClr val="1D2DA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548285" y="2483536"/>
              <a:ext cx="217239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err="1" smtClean="0">
                  <a:latin typeface="Arial"/>
                  <a:cs typeface="Arial"/>
                </a:rPr>
                <a:t>Pediatri</a:t>
              </a:r>
              <a:r>
                <a:rPr lang="en-US" sz="2400" dirty="0" smtClean="0">
                  <a:latin typeface="Arial"/>
                  <a:cs typeface="Arial"/>
                </a:rPr>
                <a:t> </a:t>
              </a:r>
            </a:p>
            <a:p>
              <a:pPr algn="ctr"/>
              <a:r>
                <a:rPr lang="en-US" sz="2400" dirty="0" err="1" smtClean="0">
                  <a:latin typeface="Arial"/>
                  <a:cs typeface="Arial"/>
                </a:rPr>
                <a:t>Endokrin</a:t>
              </a:r>
              <a:r>
                <a:rPr lang="en-US" sz="2400" dirty="0" smtClean="0">
                  <a:latin typeface="Arial"/>
                  <a:cs typeface="Arial"/>
                </a:rPr>
                <a:t> </a:t>
              </a:r>
              <a:r>
                <a:rPr lang="en-US" sz="2400" dirty="0" err="1" smtClean="0">
                  <a:latin typeface="Arial"/>
                  <a:cs typeface="Arial"/>
                </a:rPr>
                <a:t>klinik</a:t>
              </a:r>
              <a:r>
                <a:rPr lang="en-US" sz="2400" dirty="0" smtClean="0">
                  <a:latin typeface="Arial"/>
                  <a:cs typeface="Arial"/>
                </a:rPr>
                <a:t> </a:t>
              </a:r>
              <a:endParaRPr lang="en-US" sz="2400" dirty="0">
                <a:latin typeface="Arial"/>
                <a:cs typeface="Arial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146372" y="1453914"/>
              <a:ext cx="2890657" cy="785443"/>
            </a:xfrm>
            <a:prstGeom prst="rect">
              <a:avLst/>
            </a:prstGeom>
            <a:solidFill>
              <a:srgbClr val="8EB4E3"/>
            </a:solidFill>
            <a:ln w="76200" cmpd="tri">
              <a:solidFill>
                <a:srgbClr val="1D2DA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146372" y="2692564"/>
              <a:ext cx="2890657" cy="785443"/>
            </a:xfrm>
            <a:prstGeom prst="rect">
              <a:avLst/>
            </a:prstGeom>
            <a:solidFill>
              <a:srgbClr val="8EB4E3"/>
            </a:solidFill>
            <a:ln w="76200" cmpd="tri">
              <a:solidFill>
                <a:srgbClr val="1D2DA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/>
                <a:cs typeface="Arial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146372" y="4029488"/>
              <a:ext cx="2890657" cy="785443"/>
            </a:xfrm>
            <a:prstGeom prst="rect">
              <a:avLst/>
            </a:prstGeom>
            <a:solidFill>
              <a:srgbClr val="8EB4E3"/>
            </a:solidFill>
            <a:ln w="76200" cmpd="tri">
              <a:solidFill>
                <a:srgbClr val="1D2DA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204119" y="1588613"/>
              <a:ext cx="8006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Arial"/>
                  <a:cs typeface="Arial"/>
                </a:rPr>
                <a:t>%34</a:t>
              </a:r>
              <a:endParaRPr lang="en-US" sz="24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204119" y="2865611"/>
              <a:ext cx="8006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Arial"/>
                  <a:cs typeface="Arial"/>
                </a:rPr>
                <a:t>%24</a:t>
              </a:r>
              <a:endParaRPr lang="en-US" sz="24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04119" y="4112526"/>
              <a:ext cx="8006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Arial"/>
                  <a:cs typeface="Arial"/>
                </a:rPr>
                <a:t>%19</a:t>
              </a:r>
              <a:endParaRPr lang="en-US" sz="24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4728647" y="1605314"/>
              <a:ext cx="16709" cy="31437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210668" y="2943234"/>
              <a:ext cx="5179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745356" y="1605314"/>
              <a:ext cx="40101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4728647" y="2944561"/>
              <a:ext cx="40101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4730666" y="4721985"/>
              <a:ext cx="40101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5891565" y="1606330"/>
              <a:ext cx="16343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Arial"/>
                  <a:cs typeface="Arial"/>
                </a:rPr>
                <a:t>Arjinin</a:t>
              </a:r>
              <a:r>
                <a:rPr lang="en-US" sz="2400" dirty="0" smtClean="0">
                  <a:latin typeface="Arial"/>
                  <a:cs typeface="Arial"/>
                </a:rPr>
                <a:t> test</a:t>
              </a:r>
              <a:endParaRPr lang="en-US" sz="2400" dirty="0">
                <a:latin typeface="Arial"/>
                <a:cs typeface="Arial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891565" y="2865611"/>
              <a:ext cx="16081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/>
                  <a:cs typeface="Arial"/>
                </a:rPr>
                <a:t>LHRH test</a:t>
              </a:r>
              <a:endParaRPr lang="en-US" sz="2400" dirty="0">
                <a:latin typeface="Arial"/>
                <a:cs typeface="Arial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513970" y="4193838"/>
              <a:ext cx="25451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Arial"/>
                  <a:cs typeface="Arial"/>
                </a:rPr>
                <a:t>St.doz</a:t>
              </a:r>
              <a:r>
                <a:rPr lang="en-US" sz="2400" dirty="0" smtClean="0">
                  <a:latin typeface="Arial"/>
                  <a:cs typeface="Arial"/>
                </a:rPr>
                <a:t> ACTH test</a:t>
              </a:r>
              <a:endParaRPr lang="en-US" sz="2400" dirty="0">
                <a:latin typeface="Arial"/>
                <a:cs typeface="Arial"/>
              </a:endParaRPr>
            </a:p>
          </p:txBody>
        </p:sp>
      </p:grpSp>
      <p:sp>
        <p:nvSpPr>
          <p:cNvPr id="38" name="Rectangle 37"/>
          <p:cNvSpPr/>
          <p:nvPr/>
        </p:nvSpPr>
        <p:spPr>
          <a:xfrm>
            <a:off x="4795483" y="6198309"/>
            <a:ext cx="36957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Frontiers in </a:t>
            </a:r>
            <a:r>
              <a:rPr lang="en-US" sz="1200" dirty="0" smtClean="0"/>
              <a:t>Endocrinology </a:t>
            </a:r>
            <a:r>
              <a:rPr lang="en-US" sz="1200" dirty="0"/>
              <a:t>March 2021 | Volume 12 </a:t>
            </a:r>
          </a:p>
        </p:txBody>
      </p:sp>
    </p:spTree>
    <p:extLst>
      <p:ext uri="{BB962C8B-B14F-4D97-AF65-F5344CB8AC3E}">
        <p14:creationId xmlns:p14="http://schemas.microsoft.com/office/powerpoint/2010/main" val="3010323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3203" y="297912"/>
            <a:ext cx="67051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400" dirty="0" err="1">
                <a:latin typeface="Arial"/>
                <a:cs typeface="Arial"/>
              </a:rPr>
              <a:t>Stimülasyon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testleri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protokollere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göre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yapılır</a:t>
            </a:r>
            <a:r>
              <a:rPr lang="en-US" sz="2400" dirty="0">
                <a:latin typeface="Arial"/>
                <a:cs typeface="Arial"/>
              </a:rPr>
              <a:t>:</a:t>
            </a:r>
            <a:r>
              <a:rPr lang="en-US" sz="2400" dirty="0" smtClean="0">
                <a:latin typeface="Arial"/>
                <a:cs typeface="Arial"/>
              </a:rPr>
              <a:t> </a:t>
            </a:r>
          </a:p>
          <a:p>
            <a:pPr marL="342900" indent="-342900">
              <a:spcAft>
                <a:spcPts val="800"/>
              </a:spcAft>
              <a:buFont typeface="Arial"/>
              <a:buChar char="•"/>
            </a:pPr>
            <a:r>
              <a:rPr lang="en-US" sz="2400" dirty="0" err="1" smtClean="0">
                <a:latin typeface="Arial"/>
                <a:cs typeface="Arial"/>
              </a:rPr>
              <a:t>Klasik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olmayan-konjenital</a:t>
            </a:r>
            <a:r>
              <a:rPr lang="en-US" sz="2400" dirty="0">
                <a:latin typeface="Arial"/>
                <a:cs typeface="Arial"/>
              </a:rPr>
              <a:t> adrenal </a:t>
            </a:r>
            <a:r>
              <a:rPr lang="en-US" sz="2400" dirty="0" err="1" smtClean="0">
                <a:latin typeface="Arial"/>
                <a:cs typeface="Arial"/>
              </a:rPr>
              <a:t>hiperplazi</a:t>
            </a:r>
            <a:r>
              <a:rPr lang="en-US" sz="2400" dirty="0" smtClean="0">
                <a:latin typeface="Arial"/>
                <a:cs typeface="Arial"/>
              </a:rPr>
              <a:t> (NC-CAH) </a:t>
            </a:r>
            <a:r>
              <a:rPr lang="en-US" sz="2400" dirty="0" err="1" smtClean="0">
                <a:latin typeface="Arial"/>
                <a:cs typeface="Arial"/>
              </a:rPr>
              <a:t>şüphesi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olanlarda</a:t>
            </a:r>
            <a:r>
              <a:rPr lang="en-US" sz="2400" dirty="0" smtClean="0">
                <a:latin typeface="Arial"/>
                <a:cs typeface="Arial"/>
              </a:rPr>
              <a:t>: </a:t>
            </a:r>
          </a:p>
          <a:p>
            <a:pPr marL="800100" lvl="1" indent="-34290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latin typeface="Arial"/>
                <a:cs typeface="Arial"/>
              </a:rPr>
              <a:t>Standart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Doz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Synacthen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Testi</a:t>
            </a:r>
            <a:r>
              <a:rPr lang="en-US" sz="2000" dirty="0" smtClean="0">
                <a:latin typeface="Arial"/>
                <a:cs typeface="Arial"/>
              </a:rPr>
              <a:t> (SST)</a:t>
            </a:r>
          </a:p>
          <a:p>
            <a:pPr marL="1257300" lvl="2" indent="-342900">
              <a:spcAft>
                <a:spcPts val="800"/>
              </a:spcAft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250 </a:t>
            </a:r>
            <a:r>
              <a:rPr lang="en-US" sz="2000" dirty="0" err="1" smtClean="0">
                <a:latin typeface="Arial"/>
                <a:cs typeface="Arial"/>
              </a:rPr>
              <a:t>ug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cosyntropin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verilir</a:t>
            </a:r>
            <a:r>
              <a:rPr lang="en-US" sz="2000" dirty="0" smtClean="0">
                <a:latin typeface="Arial"/>
                <a:cs typeface="Arial"/>
              </a:rPr>
              <a:t>; (0.5 </a:t>
            </a:r>
            <a:r>
              <a:rPr lang="en-US" sz="2000" dirty="0" err="1" smtClean="0">
                <a:latin typeface="Arial"/>
                <a:cs typeface="Arial"/>
              </a:rPr>
              <a:t>ug</a:t>
            </a:r>
            <a:r>
              <a:rPr lang="en-US" sz="2000" dirty="0" smtClean="0">
                <a:latin typeface="Arial"/>
                <a:cs typeface="Arial"/>
              </a:rPr>
              <a:t>/kg) </a:t>
            </a:r>
            <a:r>
              <a:rPr lang="en-US" sz="2000" dirty="0" err="1" smtClean="0">
                <a:latin typeface="Arial"/>
                <a:cs typeface="Arial"/>
              </a:rPr>
              <a:t>i.v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/ </a:t>
            </a:r>
            <a:r>
              <a:rPr lang="en-US" sz="2000" dirty="0" err="1" smtClean="0">
                <a:latin typeface="Arial"/>
                <a:cs typeface="Arial"/>
              </a:rPr>
              <a:t>i.m</a:t>
            </a:r>
            <a:r>
              <a:rPr lang="en-US" sz="2000" dirty="0" smtClean="0">
                <a:latin typeface="Arial"/>
                <a:cs typeface="Arial"/>
              </a:rPr>
              <a:t> </a:t>
            </a:r>
          </a:p>
          <a:p>
            <a:pPr marL="1257300" lvl="2" indent="-34290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latin typeface="Arial"/>
                <a:cs typeface="Arial"/>
              </a:rPr>
              <a:t>Bazal</a:t>
            </a:r>
            <a:r>
              <a:rPr lang="en-US" sz="2000" dirty="0" smtClean="0">
                <a:latin typeface="Arial"/>
                <a:cs typeface="Arial"/>
              </a:rPr>
              <a:t> 17OHP &gt;</a:t>
            </a:r>
            <a:r>
              <a:rPr lang="en-US" sz="2000" dirty="0" smtClean="0">
                <a:latin typeface="Arial"/>
                <a:cs typeface="Arial"/>
              </a:rPr>
              <a:t>2ng/mL : </a:t>
            </a:r>
            <a:r>
              <a:rPr lang="en-US" sz="2000" dirty="0" err="1" smtClean="0">
                <a:latin typeface="Arial"/>
                <a:cs typeface="Arial"/>
              </a:rPr>
              <a:t>sens</a:t>
            </a:r>
            <a:r>
              <a:rPr lang="en-US" sz="2000" dirty="0" smtClean="0">
                <a:latin typeface="Arial"/>
                <a:cs typeface="Arial"/>
              </a:rPr>
              <a:t>: %100 </a:t>
            </a:r>
            <a:r>
              <a:rPr lang="en-US" sz="2000" dirty="0" err="1" smtClean="0">
                <a:latin typeface="Arial"/>
                <a:cs typeface="Arial"/>
              </a:rPr>
              <a:t>ve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stimulasyon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sonrası</a:t>
            </a:r>
            <a:r>
              <a:rPr lang="en-US" sz="2000" dirty="0" smtClean="0">
                <a:latin typeface="Arial"/>
                <a:cs typeface="Arial"/>
              </a:rPr>
              <a:t> 60 </a:t>
            </a:r>
            <a:r>
              <a:rPr lang="en-US" sz="2000" dirty="0" err="1" smtClean="0">
                <a:latin typeface="Arial"/>
                <a:cs typeface="Arial"/>
              </a:rPr>
              <a:t>dk</a:t>
            </a:r>
            <a:r>
              <a:rPr lang="en-US" sz="2000" dirty="0" smtClean="0">
                <a:latin typeface="Arial"/>
                <a:cs typeface="Arial"/>
              </a:rPr>
              <a:t>: &gt;10 </a:t>
            </a:r>
            <a:r>
              <a:rPr lang="en-US" sz="2000" dirty="0" err="1" smtClean="0">
                <a:latin typeface="Arial"/>
                <a:cs typeface="Arial"/>
              </a:rPr>
              <a:t>ng</a:t>
            </a:r>
            <a:r>
              <a:rPr lang="en-US" sz="2000" dirty="0" smtClean="0">
                <a:latin typeface="Arial"/>
                <a:cs typeface="Arial"/>
              </a:rPr>
              <a:t>/mL</a:t>
            </a:r>
          </a:p>
          <a:p>
            <a:pPr marL="1257300" lvl="2" indent="-34290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latin typeface="Arial"/>
                <a:cs typeface="Arial"/>
              </a:rPr>
              <a:t>Bazal</a:t>
            </a:r>
            <a:r>
              <a:rPr lang="en-US" sz="2000" dirty="0" smtClean="0">
                <a:latin typeface="Arial"/>
                <a:cs typeface="Arial"/>
              </a:rPr>
              <a:t> 11 </a:t>
            </a:r>
            <a:r>
              <a:rPr lang="en-US" sz="2000" dirty="0" err="1" smtClean="0">
                <a:latin typeface="Arial"/>
                <a:cs typeface="Arial"/>
              </a:rPr>
              <a:t>deoxycortisol</a:t>
            </a:r>
            <a:r>
              <a:rPr lang="en-US" sz="2000" dirty="0" smtClean="0">
                <a:latin typeface="Arial"/>
                <a:cs typeface="Arial"/>
              </a:rPr>
              <a:t> &gt; </a:t>
            </a:r>
            <a:r>
              <a:rPr lang="en-US" sz="2000" dirty="0" smtClean="0">
                <a:latin typeface="Arial"/>
                <a:cs typeface="Arial"/>
              </a:rPr>
              <a:t>10 </a:t>
            </a:r>
            <a:r>
              <a:rPr lang="en-US" sz="2000" dirty="0" err="1" smtClean="0">
                <a:latin typeface="Arial"/>
                <a:cs typeface="Arial"/>
              </a:rPr>
              <a:t>ng</a:t>
            </a:r>
            <a:r>
              <a:rPr lang="en-US" sz="2000" dirty="0">
                <a:latin typeface="Arial"/>
                <a:cs typeface="Arial"/>
              </a:rPr>
              <a:t>/mL </a:t>
            </a:r>
            <a:r>
              <a:rPr lang="en-US" sz="2000" dirty="0" err="1">
                <a:latin typeface="Arial"/>
                <a:cs typeface="Arial"/>
              </a:rPr>
              <a:t>stimulasyon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sonrası</a:t>
            </a:r>
            <a:r>
              <a:rPr lang="en-US" sz="2000" dirty="0">
                <a:latin typeface="Arial"/>
                <a:cs typeface="Arial"/>
              </a:rPr>
              <a:t> 60 </a:t>
            </a:r>
            <a:r>
              <a:rPr lang="en-US" sz="2000" dirty="0" err="1">
                <a:latin typeface="Arial"/>
                <a:cs typeface="Arial"/>
              </a:rPr>
              <a:t>dk</a:t>
            </a:r>
            <a:r>
              <a:rPr lang="en-US" sz="2000" dirty="0">
                <a:latin typeface="Arial"/>
                <a:cs typeface="Arial"/>
              </a:rPr>
              <a:t>: &gt;</a:t>
            </a:r>
            <a:r>
              <a:rPr lang="en-US" sz="2000" dirty="0" smtClean="0">
                <a:latin typeface="Arial"/>
                <a:cs typeface="Arial"/>
              </a:rPr>
              <a:t>18 </a:t>
            </a:r>
            <a:r>
              <a:rPr lang="en-US" sz="2000" dirty="0" err="1">
                <a:latin typeface="Arial"/>
                <a:cs typeface="Arial"/>
              </a:rPr>
              <a:t>ng</a:t>
            </a:r>
            <a:r>
              <a:rPr lang="en-US" sz="2000" dirty="0">
                <a:latin typeface="Arial"/>
                <a:cs typeface="Arial"/>
              </a:rPr>
              <a:t>/</a:t>
            </a:r>
            <a:r>
              <a:rPr lang="en-US" sz="2000" dirty="0" smtClean="0">
                <a:latin typeface="Arial"/>
                <a:cs typeface="Arial"/>
              </a:rPr>
              <a:t>mL</a:t>
            </a:r>
          </a:p>
          <a:p>
            <a:pPr marL="342900" lvl="2" indent="-342900">
              <a:spcAft>
                <a:spcPts val="800"/>
              </a:spcAft>
              <a:buFont typeface="Arial"/>
              <a:buChar char="•"/>
            </a:pPr>
            <a:r>
              <a:rPr lang="en-US" sz="2400" dirty="0" err="1" smtClean="0">
                <a:latin typeface="Arial"/>
                <a:cs typeface="Arial"/>
              </a:rPr>
              <a:t>Santral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adrenal </a:t>
            </a:r>
            <a:r>
              <a:rPr lang="en-US" sz="2400" dirty="0" err="1">
                <a:latin typeface="Arial"/>
                <a:cs typeface="Arial"/>
              </a:rPr>
              <a:t>yetmezlik</a:t>
            </a:r>
            <a:r>
              <a:rPr lang="en-US" sz="2400" dirty="0">
                <a:latin typeface="Arial"/>
                <a:cs typeface="Arial"/>
              </a:rPr>
              <a:t> (CAI) </a:t>
            </a:r>
            <a:r>
              <a:rPr lang="en-US" sz="2400" dirty="0" err="1" smtClean="0">
                <a:latin typeface="Arial"/>
                <a:cs typeface="Arial"/>
              </a:rPr>
              <a:t>düşünülüyorsa</a:t>
            </a:r>
            <a:r>
              <a:rPr lang="en-US" sz="2400" dirty="0" smtClean="0">
                <a:latin typeface="Arial"/>
                <a:cs typeface="Arial"/>
              </a:rPr>
              <a:t>: </a:t>
            </a:r>
          </a:p>
          <a:p>
            <a:pPr marL="800100" lvl="3" indent="-34290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latin typeface="Arial"/>
                <a:cs typeface="Arial"/>
              </a:rPr>
              <a:t>Düşük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Doz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Synacthen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Testi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(LD-SST)</a:t>
            </a:r>
            <a:endParaRPr lang="en-US" sz="2000" dirty="0">
              <a:latin typeface="Arial"/>
              <a:cs typeface="Arial"/>
            </a:endParaRPr>
          </a:p>
          <a:p>
            <a:pPr marL="1257300" lvl="4" indent="-342900">
              <a:spcAft>
                <a:spcPts val="800"/>
              </a:spcAft>
              <a:buFont typeface="Arial"/>
              <a:buChar char="•"/>
            </a:pPr>
            <a:r>
              <a:rPr lang="tr-TR" altLang="tr-TR" sz="2000" dirty="0">
                <a:solidFill>
                  <a:srgbClr val="000000"/>
                </a:solidFill>
                <a:latin typeface="Arial"/>
                <a:cs typeface="Arial"/>
              </a:rPr>
              <a:t>1 </a:t>
            </a:r>
            <a:r>
              <a:rPr lang="en-US" altLang="tr-TR" sz="2000" dirty="0">
                <a:solidFill>
                  <a:srgbClr val="000000"/>
                </a:solidFill>
                <a:latin typeface="Arial"/>
                <a:cs typeface="Arial"/>
              </a:rPr>
              <a:t>μg </a:t>
            </a:r>
            <a:r>
              <a:rPr lang="en-US" altLang="tr-TR" sz="2000" dirty="0" err="1">
                <a:solidFill>
                  <a:srgbClr val="000000"/>
                </a:solidFill>
                <a:latin typeface="Arial"/>
                <a:cs typeface="Arial"/>
              </a:rPr>
              <a:t>Cosyntropin</a:t>
            </a:r>
            <a:r>
              <a:rPr lang="en-US" altLang="tr-TR" sz="2000" dirty="0">
                <a:solidFill>
                  <a:srgbClr val="000000"/>
                </a:solidFill>
                <a:latin typeface="Arial"/>
                <a:cs typeface="Arial"/>
              </a:rPr>
              <a:t> , </a:t>
            </a:r>
            <a:r>
              <a:rPr lang="en-US" altLang="tr-TR" sz="2000" dirty="0" err="1">
                <a:solidFill>
                  <a:srgbClr val="000000"/>
                </a:solidFill>
                <a:latin typeface="Arial"/>
                <a:cs typeface="Arial"/>
              </a:rPr>
              <a:t>i.v</a:t>
            </a:r>
            <a:r>
              <a:rPr lang="en-US" altLang="tr-TR" sz="2000" dirty="0">
                <a:solidFill>
                  <a:srgbClr val="000000"/>
                </a:solidFill>
                <a:latin typeface="Arial"/>
                <a:cs typeface="Arial"/>
              </a:rPr>
              <a:t>/ </a:t>
            </a:r>
            <a:r>
              <a:rPr lang="en-US" altLang="tr-TR" sz="2000" dirty="0" err="1">
                <a:solidFill>
                  <a:srgbClr val="000000"/>
                </a:solidFill>
                <a:latin typeface="Arial"/>
                <a:cs typeface="Arial"/>
              </a:rPr>
              <a:t>i.m</a:t>
            </a:r>
            <a:r>
              <a:rPr lang="en-US" altLang="tr-TR" sz="20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tr-TR" sz="2000" dirty="0" err="1">
                <a:solidFill>
                  <a:srgbClr val="000000"/>
                </a:solidFill>
                <a:latin typeface="Arial"/>
                <a:cs typeface="Arial"/>
              </a:rPr>
              <a:t>verilir</a:t>
            </a:r>
            <a:endParaRPr lang="en-US" altLang="tr-TR" sz="2000" dirty="0">
              <a:solidFill>
                <a:srgbClr val="000000"/>
              </a:solidFill>
              <a:latin typeface="Arial"/>
              <a:ea typeface="Gill Sans MT" panose="020B0502020104020203" pitchFamily="34" charset="0"/>
              <a:cs typeface="Arial"/>
            </a:endParaRPr>
          </a:p>
          <a:p>
            <a:pPr marL="1257300" lvl="4" indent="-342900">
              <a:spcAft>
                <a:spcPts val="800"/>
              </a:spcAft>
              <a:buFont typeface="Arial"/>
              <a:buChar char="•"/>
            </a:pPr>
            <a:r>
              <a:rPr lang="en-US" sz="2000" dirty="0" err="1" smtClean="0">
                <a:latin typeface="Arial"/>
                <a:cs typeface="Arial"/>
              </a:rPr>
              <a:t>pik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kortizol</a:t>
            </a:r>
            <a:r>
              <a:rPr lang="en-US" sz="2000" dirty="0" smtClean="0">
                <a:latin typeface="Arial"/>
                <a:cs typeface="Arial"/>
              </a:rPr>
              <a:t> ≥</a:t>
            </a:r>
            <a:r>
              <a:rPr lang="en-US" sz="2000" dirty="0">
                <a:latin typeface="Arial"/>
                <a:cs typeface="Arial"/>
              </a:rPr>
              <a:t>430 </a:t>
            </a:r>
            <a:r>
              <a:rPr lang="en-US" sz="2000" dirty="0" err="1">
                <a:latin typeface="Arial"/>
                <a:cs typeface="Arial"/>
              </a:rPr>
              <a:t>nmol</a:t>
            </a:r>
            <a:r>
              <a:rPr lang="en-US" sz="2000" dirty="0">
                <a:latin typeface="Arial"/>
                <a:cs typeface="Arial"/>
              </a:rPr>
              <a:t>/</a:t>
            </a:r>
            <a:r>
              <a:rPr lang="en-US" sz="2000" dirty="0" smtClean="0">
                <a:latin typeface="Arial"/>
                <a:cs typeface="Arial"/>
              </a:rPr>
              <a:t>L : normal </a:t>
            </a:r>
            <a:r>
              <a:rPr lang="en-US" sz="2000" dirty="0" err="1">
                <a:latin typeface="Arial"/>
                <a:cs typeface="Arial"/>
              </a:rPr>
              <a:t>yanıt</a:t>
            </a:r>
            <a:r>
              <a:rPr lang="en-US" sz="2000" dirty="0">
                <a:latin typeface="Arial"/>
                <a:cs typeface="Arial"/>
              </a:rPr>
              <a:t> </a:t>
            </a:r>
            <a:endParaRPr lang="en-US" sz="2000" dirty="0" smtClean="0">
              <a:latin typeface="Arial"/>
              <a:cs typeface="Arial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4" name="Rectangle 3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8678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3205" y="796653"/>
            <a:ext cx="6798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350889" y="534770"/>
            <a:ext cx="1236466" cy="5815631"/>
            <a:chOff x="350889" y="534770"/>
            <a:chExt cx="1236466" cy="5815631"/>
          </a:xfrm>
        </p:grpSpPr>
        <p:sp>
          <p:nvSpPr>
            <p:cNvPr id="4" name="Rectangle 3"/>
            <p:cNvSpPr/>
            <p:nvPr/>
          </p:nvSpPr>
          <p:spPr>
            <a:xfrm>
              <a:off x="350889" y="534770"/>
              <a:ext cx="1236466" cy="1321088"/>
            </a:xfrm>
            <a:prstGeom prst="rect">
              <a:avLst/>
            </a:prstGeom>
            <a:solidFill>
              <a:srgbClr val="65EAE6"/>
            </a:solidFill>
            <a:ln>
              <a:solidFill>
                <a:srgbClr val="65EAE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50889" y="1990671"/>
              <a:ext cx="1236466" cy="1321088"/>
            </a:xfrm>
            <a:prstGeom prst="rect">
              <a:avLst/>
            </a:prstGeom>
            <a:solidFill>
              <a:srgbClr val="5267E8"/>
            </a:solidFill>
            <a:ln>
              <a:solidFill>
                <a:srgbClr val="5267E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889" y="3473140"/>
              <a:ext cx="1236466" cy="1321088"/>
            </a:xfrm>
            <a:prstGeom prst="rect">
              <a:avLst/>
            </a:prstGeom>
            <a:solidFill>
              <a:srgbClr val="A05ECD"/>
            </a:solidFill>
            <a:ln>
              <a:solidFill>
                <a:srgbClr val="A05EC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889" y="5029313"/>
              <a:ext cx="1236466" cy="1321088"/>
            </a:xfrm>
            <a:prstGeom prst="rect">
              <a:avLst/>
            </a:prstGeom>
            <a:solidFill>
              <a:srgbClr val="CB5182"/>
            </a:solidFill>
            <a:ln>
              <a:solidFill>
                <a:srgbClr val="CB518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ectangle 7"/>
          <p:cNvSpPr/>
          <p:nvPr/>
        </p:nvSpPr>
        <p:spPr>
          <a:xfrm>
            <a:off x="1933205" y="993700"/>
            <a:ext cx="644567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err="1">
                <a:latin typeface="Arial"/>
                <a:cs typeface="Arial"/>
              </a:rPr>
              <a:t>Santral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prekoks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puberte</a:t>
            </a:r>
            <a:r>
              <a:rPr lang="en-US" sz="2400" dirty="0">
                <a:latin typeface="Arial"/>
                <a:cs typeface="Arial"/>
              </a:rPr>
              <a:t> (CPP) </a:t>
            </a:r>
            <a:r>
              <a:rPr lang="en-US" sz="2400" dirty="0" err="1">
                <a:latin typeface="Arial"/>
                <a:cs typeface="Arial"/>
              </a:rPr>
              <a:t>veya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hipogonadotropik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hipogonadizm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(HH) </a:t>
            </a:r>
            <a:r>
              <a:rPr lang="en-US" sz="2400" dirty="0" err="1">
                <a:latin typeface="Arial"/>
                <a:cs typeface="Arial"/>
              </a:rPr>
              <a:t>şüphesi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varsa</a:t>
            </a:r>
            <a:r>
              <a:rPr lang="en-US" sz="2400" dirty="0" smtClean="0">
                <a:latin typeface="Arial"/>
                <a:cs typeface="Arial"/>
              </a:rPr>
              <a:t>: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LHRH </a:t>
            </a:r>
            <a:r>
              <a:rPr lang="en-US" sz="2000" dirty="0" err="1" smtClean="0">
                <a:latin typeface="Arial"/>
                <a:cs typeface="Arial"/>
              </a:rPr>
              <a:t>testi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yapılır</a:t>
            </a:r>
            <a:r>
              <a:rPr lang="en-US" sz="2000" dirty="0" smtClean="0">
                <a:latin typeface="Arial"/>
                <a:cs typeface="Arial"/>
              </a:rPr>
              <a:t> </a:t>
            </a:r>
          </a:p>
          <a:p>
            <a:pPr marL="1257300" lvl="2" indent="-342900">
              <a:buFont typeface="Arial"/>
              <a:buChar char="•"/>
            </a:pPr>
            <a:r>
              <a:rPr lang="en-US" sz="2000" dirty="0" err="1" smtClean="0">
                <a:latin typeface="Arial"/>
                <a:cs typeface="Arial"/>
              </a:rPr>
              <a:t>Luteinizan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Hormon</a:t>
            </a:r>
            <a:r>
              <a:rPr lang="en-US" sz="2000" dirty="0">
                <a:latin typeface="Arial"/>
                <a:cs typeface="Arial"/>
              </a:rPr>
              <a:t> (LH) &gt; 5 IU/L </a:t>
            </a:r>
            <a:r>
              <a:rPr lang="en-US" sz="2000" dirty="0" err="1">
                <a:latin typeface="Arial"/>
                <a:cs typeface="Arial"/>
              </a:rPr>
              <a:t>piki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normal pubertal </a:t>
            </a:r>
            <a:r>
              <a:rPr lang="en-US" sz="2000" dirty="0" err="1" smtClean="0">
                <a:latin typeface="Arial"/>
                <a:cs typeface="Arial"/>
              </a:rPr>
              <a:t>yanıt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olarak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kabul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edilir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243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6007</TotalTime>
  <Words>3717</Words>
  <Application>Microsoft Macintosh PowerPoint</Application>
  <PresentationFormat>On-screen Show (4:3)</PresentationFormat>
  <Paragraphs>537</Paragraphs>
  <Slides>68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Office Theme</vt:lpstr>
      <vt:lpstr>Dinamik Fonksiyon Testleri ve  Preanalitik Evre</vt:lpstr>
      <vt:lpstr>PowerPoint Presentation</vt:lpstr>
      <vt:lpstr>Dinamik Fonksiyon Testleri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ZORLUKLAR</vt:lpstr>
      <vt:lpstr>Dolaşımdaki Farklı Hormon Patternleri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Preanalitik Evre</vt:lpstr>
      <vt:lpstr>Test Menü</vt:lpstr>
      <vt:lpstr>Doğru Dinamik Test Seçimi</vt:lpstr>
      <vt:lpstr>PowerPoint Presentation</vt:lpstr>
      <vt:lpstr>PowerPoint Presentation</vt:lpstr>
      <vt:lpstr>Doğru Hasta Hazırlama</vt:lpstr>
      <vt:lpstr>Doğru Hasta Hazırlama </vt:lpstr>
      <vt:lpstr>Test Öncesi Hazırlık: Tetrakosaktrin (Cosyntropin)Testi </vt:lpstr>
      <vt:lpstr>Test Öncesi Hazırlık: GH Stimulasyon Testi</vt:lpstr>
      <vt:lpstr>Doğru Örnek Toplama</vt:lpstr>
      <vt:lpstr>PowerPoint Presentation</vt:lpstr>
      <vt:lpstr>Kan alımı</vt:lpstr>
      <vt:lpstr>Kan alımı</vt:lpstr>
      <vt:lpstr>iv. Kanül İle Örnek Alma</vt:lpstr>
      <vt:lpstr>iv. Kanül İle Örnek Alma</vt:lpstr>
      <vt:lpstr>Kan alımı</vt:lpstr>
      <vt:lpstr>Kan alımı</vt:lpstr>
      <vt:lpstr>İdrar toplama</vt:lpstr>
      <vt:lpstr>İdrar toplama</vt:lpstr>
      <vt:lpstr>Tükürük toplama</vt:lpstr>
      <vt:lpstr>Tükürük toplama</vt:lpstr>
      <vt:lpstr>Doğru Örnek Transportu </vt:lpstr>
      <vt:lpstr>Doğru Örnek İşleme</vt:lpstr>
      <vt:lpstr>PowerPoint Presentation</vt:lpstr>
      <vt:lpstr>Doğru Örnek İşleme</vt:lpstr>
      <vt:lpstr>Doğru Örnek İşleme</vt:lpstr>
      <vt:lpstr>Doğru Örnek İşleme</vt:lpstr>
      <vt:lpstr>Doğru Örnek İşleme</vt:lpstr>
      <vt:lpstr>Doğru Red Kriterleri:</vt:lpstr>
      <vt:lpstr>YORUM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MacbookAir</dc:creator>
  <cp:lastModifiedBy>MacbookAir</cp:lastModifiedBy>
  <cp:revision>299</cp:revision>
  <dcterms:created xsi:type="dcterms:W3CDTF">2022-02-11T11:52:15Z</dcterms:created>
  <dcterms:modified xsi:type="dcterms:W3CDTF">2022-02-23T10:00:46Z</dcterms:modified>
</cp:coreProperties>
</file>